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83" r:id="rId2"/>
    <p:sldId id="256" r:id="rId3"/>
    <p:sldId id="257" r:id="rId4"/>
    <p:sldId id="258" r:id="rId5"/>
    <p:sldId id="259" r:id="rId6"/>
    <p:sldId id="264" r:id="rId7"/>
    <p:sldId id="265" r:id="rId8"/>
    <p:sldId id="260" r:id="rId9"/>
    <p:sldId id="266" r:id="rId10"/>
    <p:sldId id="267" r:id="rId11"/>
    <p:sldId id="268" r:id="rId12"/>
    <p:sldId id="269" r:id="rId13"/>
    <p:sldId id="270" r:id="rId14"/>
    <p:sldId id="272" r:id="rId15"/>
    <p:sldId id="271" r:id="rId16"/>
    <p:sldId id="273" r:id="rId17"/>
    <p:sldId id="274" r:id="rId18"/>
    <p:sldId id="275" r:id="rId19"/>
    <p:sldId id="276" r:id="rId20"/>
    <p:sldId id="279" r:id="rId21"/>
    <p:sldId id="280" r:id="rId22"/>
    <p:sldId id="281" r:id="rId23"/>
    <p:sldId id="261" r:id="rId24"/>
    <p:sldId id="262" r:id="rId25"/>
    <p:sldId id="263"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6E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590" autoAdjust="0"/>
  </p:normalViewPr>
  <p:slideViewPr>
    <p:cSldViewPr>
      <p:cViewPr varScale="1">
        <p:scale>
          <a:sx n="78" d="100"/>
          <a:sy n="78" d="100"/>
        </p:scale>
        <p:origin x="72" y="233"/>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50" d="100"/>
          <a:sy n="50" d="100"/>
        </p:scale>
        <p:origin x="2710" y="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B743A4-D372-4F90-954B-5B6A09054AE7}" type="datetimeFigureOut">
              <a:rPr lang="en-CA" smtClean="0"/>
              <a:t>2018-06-08</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3E59BB-EF90-4FEB-822B-0A8C2DE59A31}" type="slidenum">
              <a:rPr lang="en-CA" smtClean="0"/>
              <a:t>‹#›</a:t>
            </a:fld>
            <a:endParaRPr lang="en-CA"/>
          </a:p>
        </p:txBody>
      </p:sp>
    </p:spTree>
    <p:extLst>
      <p:ext uri="{BB962C8B-B14F-4D97-AF65-F5344CB8AC3E}">
        <p14:creationId xmlns:p14="http://schemas.microsoft.com/office/powerpoint/2010/main" val="3398330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73E59BB-EF90-4FEB-822B-0A8C2DE59A31}" type="slidenum">
              <a:rPr lang="en-CA" smtClean="0"/>
              <a:t>2</a:t>
            </a:fld>
            <a:endParaRPr lang="en-CA"/>
          </a:p>
        </p:txBody>
      </p:sp>
    </p:spTree>
    <p:extLst>
      <p:ext uri="{BB962C8B-B14F-4D97-AF65-F5344CB8AC3E}">
        <p14:creationId xmlns:p14="http://schemas.microsoft.com/office/powerpoint/2010/main" val="3347310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73E59BB-EF90-4FEB-822B-0A8C2DE59A31}" type="slidenum">
              <a:rPr lang="en-CA" smtClean="0"/>
              <a:t>11</a:t>
            </a:fld>
            <a:endParaRPr lang="en-CA"/>
          </a:p>
        </p:txBody>
      </p:sp>
    </p:spTree>
    <p:extLst>
      <p:ext uri="{BB962C8B-B14F-4D97-AF65-F5344CB8AC3E}">
        <p14:creationId xmlns:p14="http://schemas.microsoft.com/office/powerpoint/2010/main" val="2633161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73E59BB-EF90-4FEB-822B-0A8C2DE59A31}" type="slidenum">
              <a:rPr lang="en-CA" smtClean="0"/>
              <a:t>12</a:t>
            </a:fld>
            <a:endParaRPr lang="en-CA"/>
          </a:p>
        </p:txBody>
      </p:sp>
    </p:spTree>
    <p:extLst>
      <p:ext uri="{BB962C8B-B14F-4D97-AF65-F5344CB8AC3E}">
        <p14:creationId xmlns:p14="http://schemas.microsoft.com/office/powerpoint/2010/main" val="1217050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73E59BB-EF90-4FEB-822B-0A8C2DE59A31}" type="slidenum">
              <a:rPr lang="en-CA" smtClean="0"/>
              <a:t>13</a:t>
            </a:fld>
            <a:endParaRPr lang="en-CA"/>
          </a:p>
        </p:txBody>
      </p:sp>
    </p:spTree>
    <p:extLst>
      <p:ext uri="{BB962C8B-B14F-4D97-AF65-F5344CB8AC3E}">
        <p14:creationId xmlns:p14="http://schemas.microsoft.com/office/powerpoint/2010/main" val="1535400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73E59BB-EF90-4FEB-822B-0A8C2DE59A31}" type="slidenum">
              <a:rPr lang="en-CA" smtClean="0"/>
              <a:t>14</a:t>
            </a:fld>
            <a:endParaRPr lang="en-CA"/>
          </a:p>
        </p:txBody>
      </p:sp>
    </p:spTree>
    <p:extLst>
      <p:ext uri="{BB962C8B-B14F-4D97-AF65-F5344CB8AC3E}">
        <p14:creationId xmlns:p14="http://schemas.microsoft.com/office/powerpoint/2010/main" val="2819262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73E59BB-EF90-4FEB-822B-0A8C2DE59A31}" type="slidenum">
              <a:rPr lang="en-CA" smtClean="0"/>
              <a:t>15</a:t>
            </a:fld>
            <a:endParaRPr lang="en-CA"/>
          </a:p>
        </p:txBody>
      </p:sp>
    </p:spTree>
    <p:extLst>
      <p:ext uri="{BB962C8B-B14F-4D97-AF65-F5344CB8AC3E}">
        <p14:creationId xmlns:p14="http://schemas.microsoft.com/office/powerpoint/2010/main" val="39458334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73E59BB-EF90-4FEB-822B-0A8C2DE59A31}" type="slidenum">
              <a:rPr lang="en-CA" smtClean="0"/>
              <a:t>16</a:t>
            </a:fld>
            <a:endParaRPr lang="en-CA"/>
          </a:p>
        </p:txBody>
      </p:sp>
    </p:spTree>
    <p:extLst>
      <p:ext uri="{BB962C8B-B14F-4D97-AF65-F5344CB8AC3E}">
        <p14:creationId xmlns:p14="http://schemas.microsoft.com/office/powerpoint/2010/main" val="39823060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73E59BB-EF90-4FEB-822B-0A8C2DE59A31}" type="slidenum">
              <a:rPr lang="en-CA" smtClean="0"/>
              <a:t>17</a:t>
            </a:fld>
            <a:endParaRPr lang="en-CA"/>
          </a:p>
        </p:txBody>
      </p:sp>
    </p:spTree>
    <p:extLst>
      <p:ext uri="{BB962C8B-B14F-4D97-AF65-F5344CB8AC3E}">
        <p14:creationId xmlns:p14="http://schemas.microsoft.com/office/powerpoint/2010/main" val="33251203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400" dirty="0">
                <a:latin typeface="Times New Roman" panose="02020603050405020304" pitchFamily="18" charset="0"/>
                <a:cs typeface="Times New Roman" panose="02020603050405020304" pitchFamily="18" charset="0"/>
              </a:rPr>
              <a:t>A Policy is:</a:t>
            </a:r>
          </a:p>
          <a:p>
            <a:endParaRPr lang="en-CA" sz="1400" dirty="0">
              <a:latin typeface="Times New Roman" panose="02020603050405020304" pitchFamily="18" charset="0"/>
              <a:cs typeface="Times New Roman" panose="02020603050405020304" pitchFamily="18" charset="0"/>
            </a:endParaRPr>
          </a:p>
          <a:p>
            <a:r>
              <a:rPr lang="en-CA" sz="1400" dirty="0">
                <a:latin typeface="Times New Roman" panose="02020603050405020304" pitchFamily="18" charset="0"/>
                <a:cs typeface="Times New Roman" panose="02020603050405020304" pitchFamily="18" charset="0"/>
              </a:rPr>
              <a:t>A Process is:</a:t>
            </a:r>
          </a:p>
          <a:p>
            <a:endParaRPr lang="en-CA" sz="1400" dirty="0">
              <a:latin typeface="Times New Roman" panose="02020603050405020304" pitchFamily="18" charset="0"/>
              <a:cs typeface="Times New Roman" panose="02020603050405020304" pitchFamily="18" charset="0"/>
            </a:endParaRPr>
          </a:p>
          <a:p>
            <a:r>
              <a:rPr lang="en-CA" sz="1400" dirty="0">
                <a:latin typeface="Times New Roman" panose="02020603050405020304" pitchFamily="18" charset="0"/>
                <a:cs typeface="Times New Roman" panose="02020603050405020304" pitchFamily="18" charset="0"/>
              </a:rPr>
              <a:t>A Standard is:  </a:t>
            </a:r>
          </a:p>
          <a:p>
            <a:endParaRPr lang="en-CA" sz="1400" dirty="0">
              <a:latin typeface="Times New Roman" panose="02020603050405020304" pitchFamily="18" charset="0"/>
              <a:cs typeface="Times New Roman" panose="02020603050405020304" pitchFamily="18" charset="0"/>
            </a:endParaRPr>
          </a:p>
          <a:p>
            <a:r>
              <a:rPr lang="en-CA" sz="1400" dirty="0">
                <a:latin typeface="Times New Roman" panose="02020603050405020304" pitchFamily="18" charset="0"/>
                <a:cs typeface="Times New Roman" panose="02020603050405020304" pitchFamily="18" charset="0"/>
              </a:rPr>
              <a:t>The Provincial Misconduct Policy has been based on a similar policy established in the Diocese of Fredericton by lawyers and lay leaders with Human Resource expertise, over 10 years ago.  Their policy was reviewed and approved by the Synod. </a:t>
            </a:r>
          </a:p>
        </p:txBody>
      </p:sp>
      <p:sp>
        <p:nvSpPr>
          <p:cNvPr id="4" name="Slide Number Placeholder 3"/>
          <p:cNvSpPr>
            <a:spLocks noGrp="1"/>
          </p:cNvSpPr>
          <p:nvPr>
            <p:ph type="sldNum" sz="quarter" idx="10"/>
          </p:nvPr>
        </p:nvSpPr>
        <p:spPr/>
        <p:txBody>
          <a:bodyPr/>
          <a:lstStyle/>
          <a:p>
            <a:fld id="{E73E59BB-EF90-4FEB-822B-0A8C2DE59A31}" type="slidenum">
              <a:rPr lang="en-CA" smtClean="0"/>
              <a:t>18</a:t>
            </a:fld>
            <a:endParaRPr lang="en-CA"/>
          </a:p>
        </p:txBody>
      </p:sp>
    </p:spTree>
    <p:extLst>
      <p:ext uri="{BB962C8B-B14F-4D97-AF65-F5344CB8AC3E}">
        <p14:creationId xmlns:p14="http://schemas.microsoft.com/office/powerpoint/2010/main" val="20806954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73E59BB-EF90-4FEB-822B-0A8C2DE59A31}" type="slidenum">
              <a:rPr lang="en-CA" smtClean="0"/>
              <a:t>19</a:t>
            </a:fld>
            <a:endParaRPr lang="en-CA"/>
          </a:p>
        </p:txBody>
      </p:sp>
    </p:spTree>
    <p:extLst>
      <p:ext uri="{BB962C8B-B14F-4D97-AF65-F5344CB8AC3E}">
        <p14:creationId xmlns:p14="http://schemas.microsoft.com/office/powerpoint/2010/main" val="22059325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73E59BB-EF90-4FEB-822B-0A8C2DE59A31}" type="slidenum">
              <a:rPr lang="en-CA" smtClean="0"/>
              <a:t>20</a:t>
            </a:fld>
            <a:endParaRPr lang="en-CA"/>
          </a:p>
        </p:txBody>
      </p:sp>
    </p:spTree>
    <p:extLst>
      <p:ext uri="{BB962C8B-B14F-4D97-AF65-F5344CB8AC3E}">
        <p14:creationId xmlns:p14="http://schemas.microsoft.com/office/powerpoint/2010/main" val="18073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73E59BB-EF90-4FEB-822B-0A8C2DE59A31}" type="slidenum">
              <a:rPr lang="en-CA" smtClean="0"/>
              <a:t>3</a:t>
            </a:fld>
            <a:endParaRPr lang="en-CA"/>
          </a:p>
        </p:txBody>
      </p:sp>
    </p:spTree>
    <p:extLst>
      <p:ext uri="{BB962C8B-B14F-4D97-AF65-F5344CB8AC3E}">
        <p14:creationId xmlns:p14="http://schemas.microsoft.com/office/powerpoint/2010/main" val="25176110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a:xfrm>
            <a:off x="685800" y="4419600"/>
            <a:ext cx="5486400" cy="4114800"/>
          </a:xfrm>
        </p:spPr>
        <p:txBody>
          <a:bodyPr/>
          <a:lstStyle/>
          <a:p>
            <a:r>
              <a:rPr lang="en-US" sz="2400" dirty="0"/>
              <a:t>Acknowledge Charles Ferris, Shara Golden and Jan Connors;</a:t>
            </a:r>
          </a:p>
          <a:p>
            <a:endParaRPr lang="en-US" sz="2400" dirty="0"/>
          </a:p>
          <a:p>
            <a:r>
              <a:rPr lang="en-US" sz="2400" dirty="0"/>
              <a:t> “Leader position”</a:t>
            </a:r>
            <a:r>
              <a:rPr lang="en-US" sz="2400" b="1" dirty="0"/>
              <a:t> </a:t>
            </a:r>
            <a:r>
              <a:rPr lang="en-US" sz="2400" dirty="0"/>
              <a:t>or “Leader”</a:t>
            </a:r>
            <a:r>
              <a:rPr lang="en-US" sz="2400" b="1" dirty="0"/>
              <a:t> </a:t>
            </a:r>
            <a:r>
              <a:rPr lang="en-US" sz="2400" dirty="0"/>
              <a:t>means a leadership role in an activity, event or program by a lay person or Cleric in which s/he has authority for the delivery of the activity, event or program, and who is expected to have direct interaction with or oversight of children, youth or vulnerable adults.</a:t>
            </a:r>
          </a:p>
        </p:txBody>
      </p:sp>
      <p:sp>
        <p:nvSpPr>
          <p:cNvPr id="4" name="Slide Number Placeholder 3"/>
          <p:cNvSpPr>
            <a:spLocks noGrp="1"/>
          </p:cNvSpPr>
          <p:nvPr>
            <p:ph type="sldNum" sz="quarter" idx="10"/>
          </p:nvPr>
        </p:nvSpPr>
        <p:spPr/>
        <p:txBody>
          <a:bodyPr/>
          <a:lstStyle/>
          <a:p>
            <a:fld id="{E73E59BB-EF90-4FEB-822B-0A8C2DE59A31}" type="slidenum">
              <a:rPr lang="en-CA" smtClean="0"/>
              <a:t>23</a:t>
            </a:fld>
            <a:endParaRPr lang="en-CA"/>
          </a:p>
        </p:txBody>
      </p:sp>
    </p:spTree>
    <p:extLst>
      <p:ext uri="{BB962C8B-B14F-4D97-AF65-F5344CB8AC3E}">
        <p14:creationId xmlns:p14="http://schemas.microsoft.com/office/powerpoint/2010/main" val="1952811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73E59BB-EF90-4FEB-822B-0A8C2DE59A31}" type="slidenum">
              <a:rPr lang="en-CA" smtClean="0"/>
              <a:t>4</a:t>
            </a:fld>
            <a:endParaRPr lang="en-CA"/>
          </a:p>
        </p:txBody>
      </p:sp>
    </p:spTree>
    <p:extLst>
      <p:ext uri="{BB962C8B-B14F-4D97-AF65-F5344CB8AC3E}">
        <p14:creationId xmlns:p14="http://schemas.microsoft.com/office/powerpoint/2010/main" val="1547721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400" dirty="0">
                <a:latin typeface="Times New Roman" panose="02020603050405020304" pitchFamily="18" charset="0"/>
                <a:cs typeface="Times New Roman" panose="02020603050405020304" pitchFamily="18" charset="0"/>
              </a:rPr>
              <a:t>It is the sincere hope that, with God’s providence and grace, the application of this regulation will begin to heal any harm caused by earlier conduct by some religious organizations, including that by The Anglican Church of Canada, towards vulnerable members of our society. Such conduct has created over the last decades a negative public perception and a general erosion of trust by the people towards the established Church. Through the assistance of a bold commitment of the Church, by the acceptance and implementation of a comprehensive Safe Church Regulation, may the people once again see and trust The Anglican Church of Canada as a loving, safe and spiritual community in which to join, entrust, and worship together. This regulation provides a tangible and significant example to the Church, as well as to the society beyond, how the Ecclesiastical Province of Canada intends to </a:t>
            </a:r>
            <a:r>
              <a:rPr lang="en-US" sz="1400" dirty="0" err="1">
                <a:latin typeface="Times New Roman" panose="02020603050405020304" pitchFamily="18" charset="0"/>
                <a:cs typeface="Times New Roman" panose="02020603050405020304" pitchFamily="18" charset="0"/>
              </a:rPr>
              <a:t>honour</a:t>
            </a:r>
            <a:r>
              <a:rPr lang="en-US" sz="1400" dirty="0">
                <a:latin typeface="Times New Roman" panose="02020603050405020304" pitchFamily="18" charset="0"/>
                <a:cs typeface="Times New Roman" panose="02020603050405020304" pitchFamily="18" charset="0"/>
              </a:rPr>
              <a:t> God’s Second Great Commandment: To love thy </a:t>
            </a:r>
            <a:r>
              <a:rPr lang="en-US" sz="1400" dirty="0" err="1">
                <a:latin typeface="Times New Roman" panose="02020603050405020304" pitchFamily="18" charset="0"/>
                <a:cs typeface="Times New Roman" panose="02020603050405020304" pitchFamily="18" charset="0"/>
              </a:rPr>
              <a:t>neighbour</a:t>
            </a:r>
            <a:r>
              <a:rPr lang="en-US" sz="1400" dirty="0">
                <a:latin typeface="Times New Roman" panose="02020603050405020304" pitchFamily="18" charset="0"/>
                <a:cs typeface="Times New Roman" panose="02020603050405020304" pitchFamily="18" charset="0"/>
              </a:rPr>
              <a:t> as oneself.</a:t>
            </a:r>
            <a:endParaRPr lang="en-CA" sz="1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73E59BB-EF90-4FEB-822B-0A8C2DE59A31}" type="slidenum">
              <a:rPr lang="en-CA" smtClean="0"/>
              <a:t>5</a:t>
            </a:fld>
            <a:endParaRPr lang="en-CA"/>
          </a:p>
        </p:txBody>
      </p:sp>
    </p:spTree>
    <p:extLst>
      <p:ext uri="{BB962C8B-B14F-4D97-AF65-F5344CB8AC3E}">
        <p14:creationId xmlns:p14="http://schemas.microsoft.com/office/powerpoint/2010/main" val="3660000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73E59BB-EF90-4FEB-822B-0A8C2DE59A31}" type="slidenum">
              <a:rPr lang="en-CA" smtClean="0"/>
              <a:t>6</a:t>
            </a:fld>
            <a:endParaRPr lang="en-CA"/>
          </a:p>
        </p:txBody>
      </p:sp>
    </p:spTree>
    <p:extLst>
      <p:ext uri="{BB962C8B-B14F-4D97-AF65-F5344CB8AC3E}">
        <p14:creationId xmlns:p14="http://schemas.microsoft.com/office/powerpoint/2010/main" val="4060098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73E59BB-EF90-4FEB-822B-0A8C2DE59A31}" type="slidenum">
              <a:rPr lang="en-CA" smtClean="0"/>
              <a:t>7</a:t>
            </a:fld>
            <a:endParaRPr lang="en-CA"/>
          </a:p>
        </p:txBody>
      </p:sp>
    </p:spTree>
    <p:extLst>
      <p:ext uri="{BB962C8B-B14F-4D97-AF65-F5344CB8AC3E}">
        <p14:creationId xmlns:p14="http://schemas.microsoft.com/office/powerpoint/2010/main" val="1025554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73E59BB-EF90-4FEB-822B-0A8C2DE59A31}" type="slidenum">
              <a:rPr lang="en-CA" smtClean="0"/>
              <a:t>8</a:t>
            </a:fld>
            <a:endParaRPr lang="en-CA"/>
          </a:p>
        </p:txBody>
      </p:sp>
    </p:spTree>
    <p:extLst>
      <p:ext uri="{BB962C8B-B14F-4D97-AF65-F5344CB8AC3E}">
        <p14:creationId xmlns:p14="http://schemas.microsoft.com/office/powerpoint/2010/main" val="3886386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73E59BB-EF90-4FEB-822B-0A8C2DE59A31}" type="slidenum">
              <a:rPr lang="en-CA" smtClean="0"/>
              <a:t>9</a:t>
            </a:fld>
            <a:endParaRPr lang="en-CA"/>
          </a:p>
        </p:txBody>
      </p:sp>
    </p:spTree>
    <p:extLst>
      <p:ext uri="{BB962C8B-B14F-4D97-AF65-F5344CB8AC3E}">
        <p14:creationId xmlns:p14="http://schemas.microsoft.com/office/powerpoint/2010/main" val="112248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73E59BB-EF90-4FEB-822B-0A8C2DE59A31}" type="slidenum">
              <a:rPr lang="en-CA" smtClean="0"/>
              <a:t>10</a:t>
            </a:fld>
            <a:endParaRPr lang="en-CA"/>
          </a:p>
        </p:txBody>
      </p:sp>
    </p:spTree>
    <p:extLst>
      <p:ext uri="{BB962C8B-B14F-4D97-AF65-F5344CB8AC3E}">
        <p14:creationId xmlns:p14="http://schemas.microsoft.com/office/powerpoint/2010/main" val="768182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a:t>
            </a:fld>
            <a:endParaRPr lang="en-CA"/>
          </a:p>
        </p:txBody>
      </p:sp>
    </p:spTree>
    <p:extLst>
      <p:ext uri="{BB962C8B-B14F-4D97-AF65-F5344CB8AC3E}">
        <p14:creationId xmlns:p14="http://schemas.microsoft.com/office/powerpoint/2010/main" val="2835904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a:t>
            </a:fld>
            <a:endParaRPr lang="en-CA"/>
          </a:p>
        </p:txBody>
      </p:sp>
    </p:spTree>
    <p:extLst>
      <p:ext uri="{BB962C8B-B14F-4D97-AF65-F5344CB8AC3E}">
        <p14:creationId xmlns:p14="http://schemas.microsoft.com/office/powerpoint/2010/main" val="2100722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a:t>
            </a:fld>
            <a:endParaRPr lang="en-CA"/>
          </a:p>
        </p:txBody>
      </p:sp>
    </p:spTree>
    <p:extLst>
      <p:ext uri="{BB962C8B-B14F-4D97-AF65-F5344CB8AC3E}">
        <p14:creationId xmlns:p14="http://schemas.microsoft.com/office/powerpoint/2010/main" val="160335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a:t>
            </a:fld>
            <a:endParaRPr lang="en-CA"/>
          </a:p>
        </p:txBody>
      </p:sp>
    </p:spTree>
    <p:extLst>
      <p:ext uri="{BB962C8B-B14F-4D97-AF65-F5344CB8AC3E}">
        <p14:creationId xmlns:p14="http://schemas.microsoft.com/office/powerpoint/2010/main" val="491581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a:t>
            </a:fld>
            <a:endParaRPr lang="en-CA"/>
          </a:p>
        </p:txBody>
      </p:sp>
    </p:spTree>
    <p:extLst>
      <p:ext uri="{BB962C8B-B14F-4D97-AF65-F5344CB8AC3E}">
        <p14:creationId xmlns:p14="http://schemas.microsoft.com/office/powerpoint/2010/main" val="1108449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r>
              <a:rPr lang="en-CA"/>
              <a:t>2018 June 8-10</a:t>
            </a:r>
          </a:p>
        </p:txBody>
      </p:sp>
      <p:sp>
        <p:nvSpPr>
          <p:cNvPr id="6" name="Footer Placeholder 5"/>
          <p:cNvSpPr>
            <a:spLocks noGrp="1"/>
          </p:cNvSpPr>
          <p:nvPr>
            <p:ph type="ftr" sz="quarter" idx="11"/>
          </p:nvPr>
        </p:nvSpPr>
        <p:spPr/>
        <p:txBody>
          <a:bodyPr/>
          <a:lstStyle/>
          <a:p>
            <a:r>
              <a:rPr lang="en-CA"/>
              <a:t>Provincial Synod</a:t>
            </a:r>
          </a:p>
        </p:txBody>
      </p:sp>
      <p:sp>
        <p:nvSpPr>
          <p:cNvPr id="7" name="Slide Number Placeholder 6"/>
          <p:cNvSpPr>
            <a:spLocks noGrp="1"/>
          </p:cNvSpPr>
          <p:nvPr>
            <p:ph type="sldNum" sz="quarter" idx="12"/>
          </p:nvPr>
        </p:nvSpPr>
        <p:spPr/>
        <p:txBody>
          <a:bodyPr/>
          <a:lstStyle/>
          <a:p>
            <a:fld id="{0B530B8B-4633-44F0-BFCC-6BB1E6256C26}" type="slidenum">
              <a:rPr lang="en-CA" smtClean="0"/>
              <a:t>‹#›</a:t>
            </a:fld>
            <a:endParaRPr lang="en-CA"/>
          </a:p>
        </p:txBody>
      </p:sp>
    </p:spTree>
    <p:extLst>
      <p:ext uri="{BB962C8B-B14F-4D97-AF65-F5344CB8AC3E}">
        <p14:creationId xmlns:p14="http://schemas.microsoft.com/office/powerpoint/2010/main" val="2850269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r>
              <a:rPr lang="en-CA"/>
              <a:t>2018 June 8-10</a:t>
            </a:r>
          </a:p>
        </p:txBody>
      </p:sp>
      <p:sp>
        <p:nvSpPr>
          <p:cNvPr id="8" name="Footer Placeholder 7"/>
          <p:cNvSpPr>
            <a:spLocks noGrp="1"/>
          </p:cNvSpPr>
          <p:nvPr>
            <p:ph type="ftr" sz="quarter" idx="11"/>
          </p:nvPr>
        </p:nvSpPr>
        <p:spPr/>
        <p:txBody>
          <a:bodyPr/>
          <a:lstStyle/>
          <a:p>
            <a:r>
              <a:rPr lang="en-CA"/>
              <a:t>Provincial Synod</a:t>
            </a:r>
          </a:p>
        </p:txBody>
      </p:sp>
      <p:sp>
        <p:nvSpPr>
          <p:cNvPr id="9" name="Slide Number Placeholder 8"/>
          <p:cNvSpPr>
            <a:spLocks noGrp="1"/>
          </p:cNvSpPr>
          <p:nvPr>
            <p:ph type="sldNum" sz="quarter" idx="12"/>
          </p:nvPr>
        </p:nvSpPr>
        <p:spPr/>
        <p:txBody>
          <a:bodyPr/>
          <a:lstStyle/>
          <a:p>
            <a:fld id="{0B530B8B-4633-44F0-BFCC-6BB1E6256C26}" type="slidenum">
              <a:rPr lang="en-CA" smtClean="0"/>
              <a:t>‹#›</a:t>
            </a:fld>
            <a:endParaRPr lang="en-CA"/>
          </a:p>
        </p:txBody>
      </p:sp>
    </p:spTree>
    <p:extLst>
      <p:ext uri="{BB962C8B-B14F-4D97-AF65-F5344CB8AC3E}">
        <p14:creationId xmlns:p14="http://schemas.microsoft.com/office/powerpoint/2010/main" val="4192862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r>
              <a:rPr lang="en-CA"/>
              <a:t>2018 June 8-10</a:t>
            </a:r>
          </a:p>
        </p:txBody>
      </p:sp>
      <p:sp>
        <p:nvSpPr>
          <p:cNvPr id="4" name="Footer Placeholder 3"/>
          <p:cNvSpPr>
            <a:spLocks noGrp="1"/>
          </p:cNvSpPr>
          <p:nvPr>
            <p:ph type="ftr" sz="quarter" idx="11"/>
          </p:nvPr>
        </p:nvSpPr>
        <p:spPr/>
        <p:txBody>
          <a:bodyPr/>
          <a:lstStyle/>
          <a:p>
            <a:r>
              <a:rPr lang="en-CA"/>
              <a:t>Provincial Synod</a:t>
            </a:r>
          </a:p>
        </p:txBody>
      </p:sp>
      <p:sp>
        <p:nvSpPr>
          <p:cNvPr id="5" name="Slide Number Placeholder 4"/>
          <p:cNvSpPr>
            <a:spLocks noGrp="1"/>
          </p:cNvSpPr>
          <p:nvPr>
            <p:ph type="sldNum" sz="quarter" idx="12"/>
          </p:nvPr>
        </p:nvSpPr>
        <p:spPr/>
        <p:txBody>
          <a:bodyPr/>
          <a:lstStyle/>
          <a:p>
            <a:fld id="{0B530B8B-4633-44F0-BFCC-6BB1E6256C26}" type="slidenum">
              <a:rPr lang="en-CA" smtClean="0"/>
              <a:t>‹#›</a:t>
            </a:fld>
            <a:endParaRPr lang="en-CA"/>
          </a:p>
        </p:txBody>
      </p:sp>
    </p:spTree>
    <p:extLst>
      <p:ext uri="{BB962C8B-B14F-4D97-AF65-F5344CB8AC3E}">
        <p14:creationId xmlns:p14="http://schemas.microsoft.com/office/powerpoint/2010/main" val="206297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CA"/>
              <a:t>2018 June 8-10</a:t>
            </a:r>
          </a:p>
        </p:txBody>
      </p:sp>
      <p:sp>
        <p:nvSpPr>
          <p:cNvPr id="3" name="Footer Placeholder 2"/>
          <p:cNvSpPr>
            <a:spLocks noGrp="1"/>
          </p:cNvSpPr>
          <p:nvPr>
            <p:ph type="ftr" sz="quarter" idx="11"/>
          </p:nvPr>
        </p:nvSpPr>
        <p:spPr/>
        <p:txBody>
          <a:bodyPr/>
          <a:lstStyle/>
          <a:p>
            <a:r>
              <a:rPr lang="en-CA"/>
              <a:t>Provincial Synod</a:t>
            </a:r>
          </a:p>
        </p:txBody>
      </p:sp>
      <p:sp>
        <p:nvSpPr>
          <p:cNvPr id="4" name="Slide Number Placeholder 3"/>
          <p:cNvSpPr>
            <a:spLocks noGrp="1"/>
          </p:cNvSpPr>
          <p:nvPr>
            <p:ph type="sldNum" sz="quarter" idx="12"/>
          </p:nvPr>
        </p:nvSpPr>
        <p:spPr/>
        <p:txBody>
          <a:bodyPr/>
          <a:lstStyle/>
          <a:p>
            <a:fld id="{0B530B8B-4633-44F0-BFCC-6BB1E6256C26}" type="slidenum">
              <a:rPr lang="en-CA" smtClean="0"/>
              <a:t>‹#›</a:t>
            </a:fld>
            <a:endParaRPr lang="en-CA"/>
          </a:p>
        </p:txBody>
      </p:sp>
    </p:spTree>
    <p:extLst>
      <p:ext uri="{BB962C8B-B14F-4D97-AF65-F5344CB8AC3E}">
        <p14:creationId xmlns:p14="http://schemas.microsoft.com/office/powerpoint/2010/main" val="848360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CA"/>
              <a:t>2018 June 8-10</a:t>
            </a:r>
          </a:p>
        </p:txBody>
      </p:sp>
      <p:sp>
        <p:nvSpPr>
          <p:cNvPr id="6" name="Footer Placeholder 5"/>
          <p:cNvSpPr>
            <a:spLocks noGrp="1"/>
          </p:cNvSpPr>
          <p:nvPr>
            <p:ph type="ftr" sz="quarter" idx="11"/>
          </p:nvPr>
        </p:nvSpPr>
        <p:spPr/>
        <p:txBody>
          <a:bodyPr/>
          <a:lstStyle/>
          <a:p>
            <a:r>
              <a:rPr lang="en-CA"/>
              <a:t>Provincial Synod</a:t>
            </a:r>
          </a:p>
        </p:txBody>
      </p:sp>
      <p:sp>
        <p:nvSpPr>
          <p:cNvPr id="7" name="Slide Number Placeholder 6"/>
          <p:cNvSpPr>
            <a:spLocks noGrp="1"/>
          </p:cNvSpPr>
          <p:nvPr>
            <p:ph type="sldNum" sz="quarter" idx="12"/>
          </p:nvPr>
        </p:nvSpPr>
        <p:spPr/>
        <p:txBody>
          <a:bodyPr/>
          <a:lstStyle/>
          <a:p>
            <a:fld id="{0B530B8B-4633-44F0-BFCC-6BB1E6256C26}" type="slidenum">
              <a:rPr lang="en-CA" smtClean="0"/>
              <a:t>‹#›</a:t>
            </a:fld>
            <a:endParaRPr lang="en-CA"/>
          </a:p>
        </p:txBody>
      </p:sp>
    </p:spTree>
    <p:extLst>
      <p:ext uri="{BB962C8B-B14F-4D97-AF65-F5344CB8AC3E}">
        <p14:creationId xmlns:p14="http://schemas.microsoft.com/office/powerpoint/2010/main" val="22829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CA"/>
              <a:t>2018 June 8-10</a:t>
            </a:r>
          </a:p>
        </p:txBody>
      </p:sp>
      <p:sp>
        <p:nvSpPr>
          <p:cNvPr id="6" name="Footer Placeholder 5"/>
          <p:cNvSpPr>
            <a:spLocks noGrp="1"/>
          </p:cNvSpPr>
          <p:nvPr>
            <p:ph type="ftr" sz="quarter" idx="11"/>
          </p:nvPr>
        </p:nvSpPr>
        <p:spPr/>
        <p:txBody>
          <a:bodyPr/>
          <a:lstStyle/>
          <a:p>
            <a:r>
              <a:rPr lang="en-CA"/>
              <a:t>Provincial Synod</a:t>
            </a:r>
          </a:p>
        </p:txBody>
      </p:sp>
      <p:sp>
        <p:nvSpPr>
          <p:cNvPr id="7" name="Slide Number Placeholder 6"/>
          <p:cNvSpPr>
            <a:spLocks noGrp="1"/>
          </p:cNvSpPr>
          <p:nvPr>
            <p:ph type="sldNum" sz="quarter" idx="12"/>
          </p:nvPr>
        </p:nvSpPr>
        <p:spPr/>
        <p:txBody>
          <a:bodyPr/>
          <a:lstStyle/>
          <a:p>
            <a:fld id="{0B530B8B-4633-44F0-BFCC-6BB1E6256C26}" type="slidenum">
              <a:rPr lang="en-CA" smtClean="0"/>
              <a:t>‹#›</a:t>
            </a:fld>
            <a:endParaRPr lang="en-CA"/>
          </a:p>
        </p:txBody>
      </p:sp>
    </p:spTree>
    <p:extLst>
      <p:ext uri="{BB962C8B-B14F-4D97-AF65-F5344CB8AC3E}">
        <p14:creationId xmlns:p14="http://schemas.microsoft.com/office/powerpoint/2010/main" val="1388556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CA"/>
              <a:t>2018 June 8-10</a:t>
            </a: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a:t>Provincial Synod</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30B8B-4633-44F0-BFCC-6BB1E6256C26}" type="slidenum">
              <a:rPr lang="en-CA" smtClean="0"/>
              <a:t>‹#›</a:t>
            </a:fld>
            <a:endParaRPr lang="en-CA"/>
          </a:p>
        </p:txBody>
      </p:sp>
    </p:spTree>
    <p:extLst>
      <p:ext uri="{BB962C8B-B14F-4D97-AF65-F5344CB8AC3E}">
        <p14:creationId xmlns:p14="http://schemas.microsoft.com/office/powerpoint/2010/main" val="753494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A traffic light hanging off the side of the street&#10;&#10;Description generated with high confidence">
            <a:extLst>
              <a:ext uri="{FF2B5EF4-FFF2-40B4-BE49-F238E27FC236}">
                <a16:creationId xmlns:a16="http://schemas.microsoft.com/office/drawing/2014/main" xmlns="" id="{8E0A27CD-9DBE-43B0-B282-4C45418E2D9A}"/>
              </a:ext>
            </a:extLst>
          </p:cNvPr>
          <p:cNvPicPr>
            <a:picLocks noChangeAspect="1"/>
          </p:cNvPicPr>
          <p:nvPr/>
        </p:nvPicPr>
        <p:blipFill rotWithShape="1">
          <a:blip r:embed="rId2">
            <a:extLst>
              <a:ext uri="{28A0092B-C50C-407E-A947-70E740481C1C}">
                <a14:useLocalDpi xmlns:a14="http://schemas.microsoft.com/office/drawing/2010/main" val="0"/>
              </a:ext>
            </a:extLst>
          </a:blip>
          <a:srcRect l="5912" r="3326"/>
          <a:stretch/>
        </p:blipFill>
        <p:spPr>
          <a:xfrm>
            <a:off x="20" y="10"/>
            <a:ext cx="4637226" cy="6857990"/>
          </a:xfrm>
          <a:prstGeom prst="rect">
            <a:avLst/>
          </a:prstGeom>
        </p:spPr>
      </p:pic>
      <p:sp>
        <p:nvSpPr>
          <p:cNvPr id="15" name="Rectangle 14">
            <a:extLst>
              <a:ext uri="{FF2B5EF4-FFF2-40B4-BE49-F238E27FC236}">
                <a16:creationId xmlns:a16="http://schemas.microsoft.com/office/drawing/2014/main" xmlns="" id="{B9951BD9-0868-4CDB-ACD6-9C4209B5E41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58BEFD3E-9CFD-4F65-A410-F760E637D9AE}"/>
              </a:ext>
            </a:extLst>
          </p:cNvPr>
          <p:cNvSpPr>
            <a:spLocks noGrp="1"/>
          </p:cNvSpPr>
          <p:nvPr>
            <p:ph type="ctrTitle"/>
          </p:nvPr>
        </p:nvSpPr>
        <p:spPr>
          <a:xfrm>
            <a:off x="5277328" y="640082"/>
            <a:ext cx="6274591" cy="3351602"/>
          </a:xfrm>
        </p:spPr>
        <p:txBody>
          <a:bodyPr>
            <a:normAutofit/>
          </a:bodyPr>
          <a:lstStyle/>
          <a:p>
            <a:r>
              <a:rPr lang="en-CA" sz="6600" b="1" dirty="0">
                <a:solidFill>
                  <a:schemeClr val="bg1"/>
                </a:solidFill>
                <a:effectLst>
                  <a:outerShdw blurRad="38100" dist="38100" dir="2700000" algn="tl">
                    <a:srgbClr val="000000">
                      <a:alpha val="43137"/>
                    </a:srgbClr>
                  </a:outerShdw>
                </a:effectLst>
                <a:latin typeface="Century Gothic" panose="020B0502020202020204" pitchFamily="34" charset="0"/>
              </a:rPr>
              <a:t>Welcome</a:t>
            </a:r>
          </a:p>
        </p:txBody>
      </p:sp>
      <p:sp>
        <p:nvSpPr>
          <p:cNvPr id="3" name="Subtitle 2">
            <a:extLst>
              <a:ext uri="{FF2B5EF4-FFF2-40B4-BE49-F238E27FC236}">
                <a16:creationId xmlns:a16="http://schemas.microsoft.com/office/drawing/2014/main" xmlns="" id="{AE18FE7E-7C58-4BBB-AB6D-FAE0026ED942}"/>
              </a:ext>
            </a:extLst>
          </p:cNvPr>
          <p:cNvSpPr>
            <a:spLocks noGrp="1"/>
          </p:cNvSpPr>
          <p:nvPr>
            <p:ph type="subTitle" idx="1"/>
          </p:nvPr>
        </p:nvSpPr>
        <p:spPr>
          <a:xfrm>
            <a:off x="5410200" y="3276600"/>
            <a:ext cx="6274592" cy="2209800"/>
          </a:xfrm>
        </p:spPr>
        <p:txBody>
          <a:bodyPr>
            <a:normAutofit/>
          </a:bodyPr>
          <a:lstStyle/>
          <a:p>
            <a:pPr>
              <a:lnSpc>
                <a:spcPct val="90000"/>
              </a:lnSpc>
            </a:pPr>
            <a:r>
              <a:rPr lang="en-CA" sz="4400" b="1" i="1" dirty="0">
                <a:solidFill>
                  <a:schemeClr val="bg1"/>
                </a:solidFill>
                <a:effectLst>
                  <a:outerShdw blurRad="38100" dist="38100" dir="2700000" algn="tl">
                    <a:srgbClr val="000000">
                      <a:alpha val="43137"/>
                    </a:srgbClr>
                  </a:outerShdw>
                </a:effectLst>
                <a:latin typeface="Century Gothic" panose="020B0502020202020204" pitchFamily="34" charset="0"/>
              </a:rPr>
              <a:t>Provincial Synod 2018</a:t>
            </a:r>
          </a:p>
          <a:p>
            <a:pPr>
              <a:lnSpc>
                <a:spcPct val="90000"/>
              </a:lnSpc>
            </a:pPr>
            <a:endParaRPr lang="en-CA" i="1" dirty="0">
              <a:solidFill>
                <a:schemeClr val="bg1"/>
              </a:solidFill>
              <a:latin typeface="Century Gothic" panose="020B0502020202020204" pitchFamily="34" charset="0"/>
            </a:endParaRPr>
          </a:p>
          <a:p>
            <a:pPr>
              <a:lnSpc>
                <a:spcPct val="90000"/>
              </a:lnSpc>
            </a:pPr>
            <a:r>
              <a:rPr lang="en-CA" sz="2200" i="1" dirty="0">
                <a:solidFill>
                  <a:schemeClr val="bg1"/>
                </a:solidFill>
                <a:latin typeface="Century Gothic" panose="020B0502020202020204" pitchFamily="34" charset="0"/>
              </a:rPr>
              <a:t>The Ecclesiastical Province of Canada</a:t>
            </a:r>
          </a:p>
          <a:p>
            <a:pPr>
              <a:lnSpc>
                <a:spcPct val="90000"/>
              </a:lnSpc>
            </a:pPr>
            <a:r>
              <a:rPr lang="en-CA" sz="2400" i="1" dirty="0">
                <a:solidFill>
                  <a:schemeClr val="bg1"/>
                </a:solidFill>
                <a:latin typeface="Century Gothic" panose="020B0502020202020204" pitchFamily="34" charset="0"/>
              </a:rPr>
              <a:t>Halifax, NS</a:t>
            </a:r>
          </a:p>
        </p:txBody>
      </p:sp>
      <p:sp>
        <p:nvSpPr>
          <p:cNvPr id="4" name="Date Placeholder 3">
            <a:extLst>
              <a:ext uri="{FF2B5EF4-FFF2-40B4-BE49-F238E27FC236}">
                <a16:creationId xmlns:a16="http://schemas.microsoft.com/office/drawing/2014/main" xmlns="" id="{372351BC-65CB-40F0-A6BD-65C34638D85A}"/>
              </a:ext>
            </a:extLst>
          </p:cNvPr>
          <p:cNvSpPr>
            <a:spLocks noGrp="1"/>
          </p:cNvSpPr>
          <p:nvPr>
            <p:ph type="dt" sz="half" idx="10"/>
          </p:nvPr>
        </p:nvSpPr>
        <p:spPr>
          <a:xfrm>
            <a:off x="838200" y="6356350"/>
            <a:ext cx="2743200" cy="365125"/>
          </a:xfrm>
        </p:spPr>
        <p:txBody>
          <a:bodyPr>
            <a:normAutofit/>
          </a:bodyPr>
          <a:lstStyle/>
          <a:p>
            <a:pPr>
              <a:spcAft>
                <a:spcPts val="600"/>
              </a:spcAft>
            </a:pPr>
            <a:r>
              <a:rPr lang="en-CA">
                <a:solidFill>
                  <a:srgbClr val="FFFFFF"/>
                </a:solidFill>
              </a:rPr>
              <a:t>2018 June 8-10</a:t>
            </a:r>
          </a:p>
        </p:txBody>
      </p:sp>
      <p:sp>
        <p:nvSpPr>
          <p:cNvPr id="5" name="Footer Placeholder 4">
            <a:extLst>
              <a:ext uri="{FF2B5EF4-FFF2-40B4-BE49-F238E27FC236}">
                <a16:creationId xmlns:a16="http://schemas.microsoft.com/office/drawing/2014/main" xmlns="" id="{3AF23869-6A5A-4740-8563-616788BD4DF7}"/>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CA">
                <a:solidFill>
                  <a:schemeClr val="bg1">
                    <a:lumMod val="85000"/>
                  </a:schemeClr>
                </a:solidFill>
              </a:rPr>
              <a:t>Provincial Synod</a:t>
            </a:r>
          </a:p>
        </p:txBody>
      </p:sp>
      <p:sp>
        <p:nvSpPr>
          <p:cNvPr id="6" name="Slide Number Placeholder 5">
            <a:extLst>
              <a:ext uri="{FF2B5EF4-FFF2-40B4-BE49-F238E27FC236}">
                <a16:creationId xmlns:a16="http://schemas.microsoft.com/office/drawing/2014/main" xmlns="" id="{65FE3615-05EC-4CB8-90DC-9C781A03C850}"/>
              </a:ext>
            </a:extLst>
          </p:cNvPr>
          <p:cNvSpPr>
            <a:spLocks noGrp="1"/>
          </p:cNvSpPr>
          <p:nvPr>
            <p:ph type="sldNum" sz="quarter" idx="12"/>
          </p:nvPr>
        </p:nvSpPr>
        <p:spPr>
          <a:xfrm>
            <a:off x="8610600" y="6356350"/>
            <a:ext cx="2743200" cy="365125"/>
          </a:xfrm>
        </p:spPr>
        <p:txBody>
          <a:bodyPr>
            <a:normAutofit/>
          </a:bodyPr>
          <a:lstStyle/>
          <a:p>
            <a:pPr>
              <a:spcAft>
                <a:spcPts val="600"/>
              </a:spcAft>
            </a:pPr>
            <a:fld id="{0B530B8B-4633-44F0-BFCC-6BB1E6256C26}" type="slidenum">
              <a:rPr lang="en-CA">
                <a:solidFill>
                  <a:schemeClr val="bg1">
                    <a:lumMod val="85000"/>
                  </a:schemeClr>
                </a:solidFill>
              </a:rPr>
              <a:pPr>
                <a:spcAft>
                  <a:spcPts val="600"/>
                </a:spcAft>
              </a:pPr>
              <a:t>1</a:t>
            </a:fld>
            <a:endParaRPr lang="en-CA">
              <a:solidFill>
                <a:schemeClr val="bg1">
                  <a:lumMod val="85000"/>
                </a:schemeClr>
              </a:solidFill>
            </a:endParaRPr>
          </a:p>
        </p:txBody>
      </p:sp>
    </p:spTree>
    <p:extLst>
      <p:ext uri="{BB962C8B-B14F-4D97-AF65-F5344CB8AC3E}">
        <p14:creationId xmlns:p14="http://schemas.microsoft.com/office/powerpoint/2010/main" val="3384417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effectLst>
                  <a:outerShdw blurRad="38100" dist="38100" dir="2700000" algn="tl">
                    <a:srgbClr val="000000">
                      <a:alpha val="43137"/>
                    </a:srgbClr>
                  </a:outerShdw>
                </a:effectLst>
              </a:rPr>
              <a:t>Scope of The </a:t>
            </a:r>
            <a:br>
              <a:rPr lang="en-CA" b="1" dirty="0">
                <a:effectLst>
                  <a:outerShdw blurRad="38100" dist="38100" dir="2700000" algn="tl">
                    <a:srgbClr val="000000">
                      <a:alpha val="43137"/>
                    </a:srgbClr>
                  </a:outerShdw>
                </a:effectLst>
              </a:rPr>
            </a:br>
            <a:r>
              <a:rPr lang="en-CA" b="1" dirty="0">
                <a:effectLst>
                  <a:outerShdw blurRad="38100" dist="38100" dir="2700000" algn="tl">
                    <a:srgbClr val="000000">
                      <a:alpha val="43137"/>
                    </a:srgbClr>
                  </a:outerShdw>
                </a:effectLst>
              </a:rPr>
              <a:t>Provincial Safe Church Regulation (3)</a:t>
            </a:r>
          </a:p>
        </p:txBody>
      </p:sp>
      <p:sp>
        <p:nvSpPr>
          <p:cNvPr id="3" name="Content Placeholder 2"/>
          <p:cNvSpPr>
            <a:spLocks noGrp="1"/>
          </p:cNvSpPr>
          <p:nvPr>
            <p:ph idx="1"/>
          </p:nvPr>
        </p:nvSpPr>
        <p:spPr>
          <a:xfrm>
            <a:off x="609600" y="2133600"/>
            <a:ext cx="10972800" cy="3992564"/>
          </a:xfrm>
        </p:spPr>
        <p:txBody>
          <a:bodyPr>
            <a:normAutofit/>
          </a:bodyPr>
          <a:lstStyle/>
          <a:p>
            <a:pPr marL="0" indent="0">
              <a:buNone/>
            </a:pPr>
            <a:r>
              <a:rPr lang="en-US" b="1" dirty="0">
                <a:effectLst>
                  <a:outerShdw blurRad="38100" dist="38100" dir="2700000" algn="tl">
                    <a:srgbClr val="000000">
                      <a:alpha val="43137"/>
                    </a:srgbClr>
                  </a:outerShdw>
                </a:effectLst>
              </a:rPr>
              <a:t>“Risk Identification and Assessment” includes:</a:t>
            </a:r>
          </a:p>
          <a:p>
            <a:pPr marL="0" indent="0">
              <a:buNone/>
            </a:pPr>
            <a:endParaRPr lang="en-CA" sz="1400" dirty="0">
              <a:effectLst>
                <a:outerShdw blurRad="38100" dist="38100" dir="2700000" algn="tl">
                  <a:srgbClr val="000000">
                    <a:alpha val="43137"/>
                  </a:srgbClr>
                </a:outerShdw>
              </a:effectLst>
            </a:endParaRPr>
          </a:p>
          <a:p>
            <a:pPr marL="914400" lvl="1" indent="-514350">
              <a:buAutoNum type="alphaLcParenR"/>
            </a:pPr>
            <a:r>
              <a:rPr lang="en-US" dirty="0">
                <a:effectLst>
                  <a:outerShdw blurRad="38100" dist="38100" dir="2700000" algn="tl">
                    <a:srgbClr val="000000">
                      <a:alpha val="43137"/>
                    </a:srgbClr>
                  </a:outerShdw>
                </a:effectLst>
              </a:rPr>
              <a:t>Identify, rate and measure the applicable risk factors for church events / programs / ministries;</a:t>
            </a:r>
          </a:p>
          <a:p>
            <a:pPr marL="914400" lvl="1" indent="-514350">
              <a:buAutoNum type="alphaLcParenR"/>
            </a:pPr>
            <a:endParaRPr lang="en-US" sz="1200" dirty="0">
              <a:effectLst>
                <a:outerShdw blurRad="38100" dist="38100" dir="2700000" algn="tl">
                  <a:srgbClr val="000000">
                    <a:alpha val="43137"/>
                  </a:srgbClr>
                </a:outerShdw>
              </a:effectLst>
            </a:endParaRPr>
          </a:p>
          <a:p>
            <a:pPr marL="914400" lvl="1" indent="-514350">
              <a:buAutoNum type="alphaLcParenR"/>
            </a:pPr>
            <a:r>
              <a:rPr lang="en-US" dirty="0">
                <a:effectLst>
                  <a:outerShdw blurRad="38100" dist="38100" dir="2700000" algn="tl">
                    <a:srgbClr val="000000">
                      <a:alpha val="43137"/>
                    </a:srgbClr>
                  </a:outerShdw>
                </a:effectLst>
              </a:rPr>
              <a:t>Establish responses to mitigate or avoid the risk factor(s) commensurate with the level of assessed risk, as set out in The Risk Management Guide</a:t>
            </a:r>
            <a:endParaRPr lang="en-CA" dirty="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10</a:t>
            </a:fld>
            <a:endParaRPr lang="en-CA"/>
          </a:p>
        </p:txBody>
      </p:sp>
    </p:spTree>
    <p:extLst>
      <p:ext uri="{BB962C8B-B14F-4D97-AF65-F5344CB8AC3E}">
        <p14:creationId xmlns:p14="http://schemas.microsoft.com/office/powerpoint/2010/main" val="3708437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229600" cy="1143000"/>
          </a:xfrm>
        </p:spPr>
        <p:txBody>
          <a:bodyPr>
            <a:normAutofit fontScale="90000"/>
          </a:bodyPr>
          <a:lstStyle/>
          <a:p>
            <a:r>
              <a:rPr lang="en-CA" b="1" dirty="0">
                <a:effectLst>
                  <a:outerShdw blurRad="38100" dist="38100" dir="2700000" algn="tl">
                    <a:srgbClr val="000000">
                      <a:alpha val="43137"/>
                    </a:srgbClr>
                  </a:outerShdw>
                </a:effectLst>
              </a:rPr>
              <a:t>Scope of The </a:t>
            </a:r>
            <a:br>
              <a:rPr lang="en-CA" b="1" dirty="0">
                <a:effectLst>
                  <a:outerShdw blurRad="38100" dist="38100" dir="2700000" algn="tl">
                    <a:srgbClr val="000000">
                      <a:alpha val="43137"/>
                    </a:srgbClr>
                  </a:outerShdw>
                </a:effectLst>
              </a:rPr>
            </a:br>
            <a:r>
              <a:rPr lang="en-CA" b="1" dirty="0">
                <a:effectLst>
                  <a:outerShdw blurRad="38100" dist="38100" dir="2700000" algn="tl">
                    <a:srgbClr val="000000">
                      <a:alpha val="43137"/>
                    </a:srgbClr>
                  </a:outerShdw>
                </a:effectLst>
              </a:rPr>
              <a:t>Provincial Safe Church Regulation (4)</a:t>
            </a:r>
          </a:p>
        </p:txBody>
      </p:sp>
      <p:sp>
        <p:nvSpPr>
          <p:cNvPr id="3" name="Content Placeholder 2"/>
          <p:cNvSpPr>
            <a:spLocks noGrp="1"/>
          </p:cNvSpPr>
          <p:nvPr>
            <p:ph idx="1"/>
          </p:nvPr>
        </p:nvSpPr>
        <p:spPr>
          <a:xfrm>
            <a:off x="609600" y="2133600"/>
            <a:ext cx="10972800" cy="3992564"/>
          </a:xfrm>
        </p:spPr>
        <p:txBody>
          <a:bodyPr>
            <a:normAutofit/>
          </a:bodyPr>
          <a:lstStyle/>
          <a:p>
            <a:r>
              <a:rPr lang="en-US" b="1" dirty="0">
                <a:effectLst>
                  <a:outerShdw blurRad="38100" dist="38100" dir="2700000" algn="tl">
                    <a:srgbClr val="000000">
                      <a:alpha val="43137"/>
                    </a:srgbClr>
                  </a:outerShdw>
                </a:effectLst>
              </a:rPr>
              <a:t>“Program and Safety Standards” includes:</a:t>
            </a:r>
            <a:endParaRPr lang="en-CA" b="1"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The supervision, support and evaluation of lay leaders and volunteers; </a:t>
            </a:r>
            <a:endParaRPr lang="en-CA"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The maintenance and adherence to a program (ministries) list; </a:t>
            </a:r>
            <a:endParaRPr lang="en-CA"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The two-adult standard; </a:t>
            </a:r>
            <a:endParaRPr lang="en-CA"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The leader/participant ratio standard; </a:t>
            </a:r>
            <a:endParaRPr lang="en-CA"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The off-site and overnight activities standard; </a:t>
            </a:r>
            <a:endParaRPr lang="en-CA" dirty="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11</a:t>
            </a:fld>
            <a:endParaRPr lang="en-CA"/>
          </a:p>
        </p:txBody>
      </p:sp>
    </p:spTree>
    <p:extLst>
      <p:ext uri="{BB962C8B-B14F-4D97-AF65-F5344CB8AC3E}">
        <p14:creationId xmlns:p14="http://schemas.microsoft.com/office/powerpoint/2010/main" val="1076101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effectLst>
                  <a:outerShdw blurRad="38100" dist="38100" dir="2700000" algn="tl">
                    <a:srgbClr val="000000">
                      <a:alpha val="43137"/>
                    </a:srgbClr>
                  </a:outerShdw>
                </a:effectLst>
              </a:rPr>
              <a:t>Scope of The </a:t>
            </a:r>
            <a:br>
              <a:rPr lang="en-CA" b="1" dirty="0">
                <a:effectLst>
                  <a:outerShdw blurRad="38100" dist="38100" dir="2700000" algn="tl">
                    <a:srgbClr val="000000">
                      <a:alpha val="43137"/>
                    </a:srgbClr>
                  </a:outerShdw>
                </a:effectLst>
              </a:rPr>
            </a:br>
            <a:r>
              <a:rPr lang="en-CA" b="1" dirty="0">
                <a:effectLst>
                  <a:outerShdw blurRad="38100" dist="38100" dir="2700000" algn="tl">
                    <a:srgbClr val="000000">
                      <a:alpha val="43137"/>
                    </a:srgbClr>
                  </a:outerShdw>
                </a:effectLst>
              </a:rPr>
              <a:t>Provincial Safe Church Regulation (5)</a:t>
            </a:r>
          </a:p>
        </p:txBody>
      </p:sp>
      <p:sp>
        <p:nvSpPr>
          <p:cNvPr id="3" name="Content Placeholder 2"/>
          <p:cNvSpPr>
            <a:spLocks noGrp="1"/>
          </p:cNvSpPr>
          <p:nvPr>
            <p:ph idx="1"/>
          </p:nvPr>
        </p:nvSpPr>
        <p:spPr>
          <a:xfrm>
            <a:off x="609600" y="2133600"/>
            <a:ext cx="10972800" cy="3992564"/>
          </a:xfrm>
        </p:spPr>
        <p:txBody>
          <a:bodyPr>
            <a:normAutofit/>
          </a:bodyPr>
          <a:lstStyle/>
          <a:p>
            <a:pPr lvl="0"/>
            <a:r>
              <a:rPr lang="en-US" b="1" dirty="0">
                <a:effectLst>
                  <a:outerShdw blurRad="38100" dist="38100" dir="2700000" algn="tl">
                    <a:srgbClr val="000000">
                      <a:alpha val="43137"/>
                    </a:srgbClr>
                  </a:outerShdw>
                </a:effectLst>
              </a:rPr>
              <a:t>“Program and Safety Standards” also includes: </a:t>
            </a:r>
          </a:p>
          <a:p>
            <a:pPr lvl="1"/>
            <a:r>
              <a:rPr lang="en-US" dirty="0">
                <a:effectLst>
                  <a:outerShdw blurRad="38100" dist="38100" dir="2700000" algn="tl">
                    <a:srgbClr val="000000">
                      <a:alpha val="43137"/>
                    </a:srgbClr>
                  </a:outerShdw>
                </a:effectLst>
              </a:rPr>
              <a:t>The first aid standard; </a:t>
            </a:r>
            <a:endParaRPr lang="en-CA"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The minimum insurance standard; </a:t>
            </a:r>
            <a:endParaRPr lang="en-CA"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The health and wellness standard; </a:t>
            </a:r>
            <a:endParaRPr lang="en-CA"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The medical and accident incident reporting standard; </a:t>
            </a:r>
            <a:endParaRPr lang="en-CA"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The allergies standard; and </a:t>
            </a:r>
            <a:endParaRPr lang="en-CA"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The reportable diseases standard.</a:t>
            </a:r>
            <a:endParaRPr lang="en-CA" dirty="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12</a:t>
            </a:fld>
            <a:endParaRPr lang="en-CA"/>
          </a:p>
        </p:txBody>
      </p:sp>
    </p:spTree>
    <p:extLst>
      <p:ext uri="{BB962C8B-B14F-4D97-AF65-F5344CB8AC3E}">
        <p14:creationId xmlns:p14="http://schemas.microsoft.com/office/powerpoint/2010/main" val="1739650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effectLst>
                  <a:outerShdw blurRad="38100" dist="38100" dir="2700000" algn="tl">
                    <a:srgbClr val="000000">
                      <a:alpha val="43137"/>
                    </a:srgbClr>
                  </a:outerShdw>
                </a:effectLst>
              </a:rPr>
              <a:t>Scope of The </a:t>
            </a:r>
            <a:br>
              <a:rPr lang="en-CA" b="1" dirty="0">
                <a:effectLst>
                  <a:outerShdw blurRad="38100" dist="38100" dir="2700000" algn="tl">
                    <a:srgbClr val="000000">
                      <a:alpha val="43137"/>
                    </a:srgbClr>
                  </a:outerShdw>
                </a:effectLst>
              </a:rPr>
            </a:br>
            <a:r>
              <a:rPr lang="en-CA" b="1" dirty="0">
                <a:effectLst>
                  <a:outerShdw blurRad="38100" dist="38100" dir="2700000" algn="tl">
                    <a:srgbClr val="000000">
                      <a:alpha val="43137"/>
                    </a:srgbClr>
                  </a:outerShdw>
                </a:effectLst>
              </a:rPr>
              <a:t>Provincial Safe Church Regulation (6)</a:t>
            </a:r>
          </a:p>
        </p:txBody>
      </p:sp>
      <p:sp>
        <p:nvSpPr>
          <p:cNvPr id="3" name="Content Placeholder 2"/>
          <p:cNvSpPr>
            <a:spLocks noGrp="1"/>
          </p:cNvSpPr>
          <p:nvPr>
            <p:ph idx="1"/>
          </p:nvPr>
        </p:nvSpPr>
        <p:spPr>
          <a:xfrm>
            <a:off x="609600" y="1828800"/>
            <a:ext cx="10972800" cy="4297364"/>
          </a:xfrm>
        </p:spPr>
        <p:txBody>
          <a:bodyPr>
            <a:normAutofit/>
          </a:bodyPr>
          <a:lstStyle/>
          <a:p>
            <a:r>
              <a:rPr lang="en-US" b="1" dirty="0">
                <a:effectLst>
                  <a:outerShdw blurRad="38100" dist="38100" dir="2700000" algn="tl">
                    <a:srgbClr val="000000">
                      <a:alpha val="43137"/>
                    </a:srgbClr>
                  </a:outerShdw>
                </a:effectLst>
              </a:rPr>
              <a:t>The “Human Resources Standards” includes:</a:t>
            </a:r>
            <a:endParaRPr lang="en-CA" b="1"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Job descriptions; </a:t>
            </a:r>
            <a:endParaRPr lang="en-CA"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A recruitment process that includes position advertisement, reference checks, police records checks, interview criteria and selection criteria;</a:t>
            </a:r>
          </a:p>
          <a:p>
            <a:pPr lvl="1"/>
            <a:r>
              <a:rPr lang="en-US" dirty="0">
                <a:effectLst>
                  <a:outerShdw blurRad="38100" dist="38100" dir="2700000" algn="tl">
                    <a:srgbClr val="000000">
                      <a:alpha val="43137"/>
                    </a:srgbClr>
                  </a:outerShdw>
                </a:effectLst>
              </a:rPr>
              <a:t>A uniform and structured screening process of clerics who originate from outside the Diocese and who wish to serve God within the Diocese.	</a:t>
            </a:r>
            <a:endParaRPr lang="en-CA" dirty="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13</a:t>
            </a:fld>
            <a:endParaRPr lang="en-CA"/>
          </a:p>
        </p:txBody>
      </p:sp>
    </p:spTree>
    <p:extLst>
      <p:ext uri="{BB962C8B-B14F-4D97-AF65-F5344CB8AC3E}">
        <p14:creationId xmlns:p14="http://schemas.microsoft.com/office/powerpoint/2010/main" val="34053433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533400"/>
            <a:ext cx="10972800" cy="1143000"/>
          </a:xfrm>
        </p:spPr>
        <p:txBody>
          <a:bodyPr>
            <a:normAutofit fontScale="90000"/>
          </a:bodyPr>
          <a:lstStyle/>
          <a:p>
            <a:r>
              <a:rPr lang="en-CA" b="1" dirty="0">
                <a:effectLst>
                  <a:outerShdw blurRad="38100" dist="38100" dir="2700000" algn="tl">
                    <a:srgbClr val="000000">
                      <a:alpha val="43137"/>
                    </a:srgbClr>
                  </a:outerShdw>
                </a:effectLst>
              </a:rPr>
              <a:t>Scope of The </a:t>
            </a:r>
            <a:br>
              <a:rPr lang="en-CA" b="1" dirty="0">
                <a:effectLst>
                  <a:outerShdw blurRad="38100" dist="38100" dir="2700000" algn="tl">
                    <a:srgbClr val="000000">
                      <a:alpha val="43137"/>
                    </a:srgbClr>
                  </a:outerShdw>
                </a:effectLst>
              </a:rPr>
            </a:br>
            <a:r>
              <a:rPr lang="en-CA" b="1" dirty="0">
                <a:effectLst>
                  <a:outerShdw blurRad="38100" dist="38100" dir="2700000" algn="tl">
                    <a:srgbClr val="000000">
                      <a:alpha val="43137"/>
                    </a:srgbClr>
                  </a:outerShdw>
                </a:effectLst>
              </a:rPr>
              <a:t>Provincial Safe Church Regulation (7)</a:t>
            </a:r>
          </a:p>
        </p:txBody>
      </p:sp>
      <p:sp>
        <p:nvSpPr>
          <p:cNvPr id="3" name="Content Placeholder 2"/>
          <p:cNvSpPr>
            <a:spLocks noGrp="1"/>
          </p:cNvSpPr>
          <p:nvPr>
            <p:ph idx="1"/>
          </p:nvPr>
        </p:nvSpPr>
        <p:spPr>
          <a:xfrm>
            <a:off x="685800" y="2209800"/>
            <a:ext cx="10896600" cy="3916364"/>
          </a:xfrm>
        </p:spPr>
        <p:txBody>
          <a:bodyPr>
            <a:normAutofit/>
          </a:bodyPr>
          <a:lstStyle/>
          <a:p>
            <a:r>
              <a:rPr lang="en-US" b="1" dirty="0">
                <a:effectLst>
                  <a:outerShdw blurRad="38100" dist="38100" dir="2700000" algn="tl">
                    <a:srgbClr val="000000">
                      <a:alpha val="43137"/>
                    </a:srgbClr>
                  </a:outerShdw>
                </a:effectLst>
              </a:rPr>
              <a:t>The “Facility Standards” includes:</a:t>
            </a:r>
            <a:endParaRPr lang="en-CA" b="1"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A facilities examination and audit; </a:t>
            </a:r>
            <a:endParaRPr lang="en-CA"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A facilities checklist; </a:t>
            </a:r>
            <a:endParaRPr lang="en-CA"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Safety standards; </a:t>
            </a:r>
            <a:endParaRPr lang="en-CA"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A washroom standards, and; </a:t>
            </a:r>
            <a:endParaRPr lang="en-CA"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Church facilities use standards; </a:t>
            </a:r>
            <a:endParaRPr lang="en-CA" dirty="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14</a:t>
            </a:fld>
            <a:endParaRPr lang="en-CA"/>
          </a:p>
        </p:txBody>
      </p:sp>
    </p:spTree>
    <p:extLst>
      <p:ext uri="{BB962C8B-B14F-4D97-AF65-F5344CB8AC3E}">
        <p14:creationId xmlns:p14="http://schemas.microsoft.com/office/powerpoint/2010/main" val="4565004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19018" y="609600"/>
            <a:ext cx="10972800" cy="1143000"/>
          </a:xfrm>
        </p:spPr>
        <p:txBody>
          <a:bodyPr>
            <a:normAutofit fontScale="90000"/>
          </a:bodyPr>
          <a:lstStyle/>
          <a:p>
            <a:r>
              <a:rPr lang="en-CA" b="1" dirty="0">
                <a:effectLst>
                  <a:outerShdw blurRad="38100" dist="38100" dir="2700000" algn="tl">
                    <a:srgbClr val="000000">
                      <a:alpha val="43137"/>
                    </a:srgbClr>
                  </a:outerShdw>
                </a:effectLst>
              </a:rPr>
              <a:t>Scope of The </a:t>
            </a:r>
            <a:br>
              <a:rPr lang="en-CA" b="1" dirty="0">
                <a:effectLst>
                  <a:outerShdw blurRad="38100" dist="38100" dir="2700000" algn="tl">
                    <a:srgbClr val="000000">
                      <a:alpha val="43137"/>
                    </a:srgbClr>
                  </a:outerShdw>
                </a:effectLst>
              </a:rPr>
            </a:br>
            <a:r>
              <a:rPr lang="en-CA" b="1" dirty="0">
                <a:effectLst>
                  <a:outerShdw blurRad="38100" dist="38100" dir="2700000" algn="tl">
                    <a:srgbClr val="000000">
                      <a:alpha val="43137"/>
                    </a:srgbClr>
                  </a:outerShdw>
                </a:effectLst>
              </a:rPr>
              <a:t>Provincial Safe Church Regulation (8)</a:t>
            </a:r>
          </a:p>
        </p:txBody>
      </p:sp>
      <p:sp>
        <p:nvSpPr>
          <p:cNvPr id="3" name="Content Placeholder 2"/>
          <p:cNvSpPr>
            <a:spLocks noGrp="1"/>
          </p:cNvSpPr>
          <p:nvPr>
            <p:ph idx="1"/>
          </p:nvPr>
        </p:nvSpPr>
        <p:spPr>
          <a:xfrm>
            <a:off x="609600" y="2209800"/>
            <a:ext cx="10972800" cy="3916364"/>
          </a:xfrm>
        </p:spPr>
        <p:txBody>
          <a:bodyPr>
            <a:normAutofit/>
          </a:bodyPr>
          <a:lstStyle/>
          <a:p>
            <a:r>
              <a:rPr lang="en-US" b="1" dirty="0">
                <a:effectLst>
                  <a:outerShdw blurRad="38100" dist="38100" dir="2700000" algn="tl">
                    <a:srgbClr val="000000">
                      <a:alpha val="43137"/>
                    </a:srgbClr>
                  </a:outerShdw>
                </a:effectLst>
              </a:rPr>
              <a:t>The “Facility Standards” also includes:</a:t>
            </a:r>
            <a:endParaRPr lang="en-CA" b="1"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Off-site and overnight events standards; </a:t>
            </a:r>
            <a:endParaRPr lang="en-CA"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Billeting standards; </a:t>
            </a:r>
            <a:endParaRPr lang="en-CA"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Health and cleanliness standards; </a:t>
            </a:r>
            <a:endParaRPr lang="en-CA"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Food allergy standards, and; </a:t>
            </a:r>
            <a:endParaRPr lang="en-CA"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Building and structural standards.</a:t>
            </a:r>
            <a:endParaRPr lang="en-CA" dirty="0">
              <a:effectLst>
                <a:outerShdw blurRad="38100" dist="38100" dir="2700000" algn="tl">
                  <a:srgbClr val="000000">
                    <a:alpha val="43137"/>
                  </a:srgbClr>
                </a:outerShdw>
              </a:effectLst>
            </a:endParaRPr>
          </a:p>
          <a:p>
            <a:endParaRPr lang="en-CA" dirty="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15</a:t>
            </a:fld>
            <a:endParaRPr lang="en-CA"/>
          </a:p>
        </p:txBody>
      </p:sp>
    </p:spTree>
    <p:extLst>
      <p:ext uri="{BB962C8B-B14F-4D97-AF65-F5344CB8AC3E}">
        <p14:creationId xmlns:p14="http://schemas.microsoft.com/office/powerpoint/2010/main" val="21894158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3973"/>
            <a:ext cx="10972800" cy="1143000"/>
          </a:xfrm>
        </p:spPr>
        <p:txBody>
          <a:bodyPr>
            <a:normAutofit fontScale="90000"/>
          </a:bodyPr>
          <a:lstStyle/>
          <a:p>
            <a:r>
              <a:rPr lang="en-CA" dirty="0">
                <a:effectLst>
                  <a:outerShdw blurRad="38100" dist="38100" dir="2700000" algn="tl">
                    <a:srgbClr val="000000">
                      <a:alpha val="43137"/>
                    </a:srgbClr>
                  </a:outerShdw>
                </a:effectLst>
              </a:rPr>
              <a:t>Scope of The </a:t>
            </a:r>
            <a:br>
              <a:rPr lang="en-CA" dirty="0">
                <a:effectLst>
                  <a:outerShdw blurRad="38100" dist="38100" dir="2700000" algn="tl">
                    <a:srgbClr val="000000">
                      <a:alpha val="43137"/>
                    </a:srgbClr>
                  </a:outerShdw>
                </a:effectLst>
              </a:rPr>
            </a:br>
            <a:r>
              <a:rPr lang="en-CA" dirty="0">
                <a:effectLst>
                  <a:outerShdw blurRad="38100" dist="38100" dir="2700000" algn="tl">
                    <a:srgbClr val="000000">
                      <a:alpha val="43137"/>
                    </a:srgbClr>
                  </a:outerShdw>
                </a:effectLst>
              </a:rPr>
              <a:t>Provincial Safe Church Regulation (9)</a:t>
            </a:r>
          </a:p>
        </p:txBody>
      </p:sp>
      <p:sp>
        <p:nvSpPr>
          <p:cNvPr id="3" name="Content Placeholder 2"/>
          <p:cNvSpPr>
            <a:spLocks noGrp="1"/>
          </p:cNvSpPr>
          <p:nvPr>
            <p:ph idx="1"/>
          </p:nvPr>
        </p:nvSpPr>
        <p:spPr>
          <a:xfrm>
            <a:off x="914400" y="2743200"/>
            <a:ext cx="10668000" cy="3382964"/>
          </a:xfrm>
        </p:spPr>
        <p:txBody>
          <a:bodyPr>
            <a:normAutofit/>
          </a:bodyPr>
          <a:lstStyle/>
          <a:p>
            <a:r>
              <a:rPr lang="en-US" b="1" dirty="0">
                <a:effectLst>
                  <a:outerShdw blurRad="38100" dist="38100" dir="2700000" algn="tl">
                    <a:srgbClr val="000000">
                      <a:alpha val="43137"/>
                    </a:srgbClr>
                  </a:outerShdw>
                </a:effectLst>
              </a:rPr>
              <a:t>The “Transportation Standards” include:</a:t>
            </a:r>
            <a:endParaRPr lang="en-CA" b="1"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Driver qualifications, and;</a:t>
            </a:r>
            <a:endParaRPr lang="en-CA"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Vehicle requirements.</a:t>
            </a:r>
            <a:endParaRPr lang="en-CA" dirty="0">
              <a:effectLst>
                <a:outerShdw blurRad="38100" dist="38100" dir="2700000" algn="tl">
                  <a:srgbClr val="000000">
                    <a:alpha val="43137"/>
                  </a:srgbClr>
                </a:outerShdw>
              </a:effectLst>
            </a:endParaRPr>
          </a:p>
          <a:p>
            <a:endParaRPr lang="en-CA" dirty="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16</a:t>
            </a:fld>
            <a:endParaRPr lang="en-CA"/>
          </a:p>
        </p:txBody>
      </p:sp>
    </p:spTree>
    <p:extLst>
      <p:ext uri="{BB962C8B-B14F-4D97-AF65-F5344CB8AC3E}">
        <p14:creationId xmlns:p14="http://schemas.microsoft.com/office/powerpoint/2010/main" val="5474879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143000"/>
          </a:xfrm>
        </p:spPr>
        <p:txBody>
          <a:bodyPr>
            <a:normAutofit/>
          </a:bodyPr>
          <a:lstStyle/>
          <a:p>
            <a:r>
              <a:rPr lang="en-CA" b="1" dirty="0">
                <a:effectLst>
                  <a:outerShdw blurRad="38100" dist="38100" dir="2700000" algn="tl">
                    <a:srgbClr val="000000">
                      <a:alpha val="43137"/>
                    </a:srgbClr>
                  </a:outerShdw>
                </a:effectLst>
              </a:rPr>
              <a:t>Provincial Misconduct Policy</a:t>
            </a:r>
          </a:p>
        </p:txBody>
      </p:sp>
      <p:sp>
        <p:nvSpPr>
          <p:cNvPr id="3" name="Content Placeholder 2"/>
          <p:cNvSpPr>
            <a:spLocks noGrp="1"/>
          </p:cNvSpPr>
          <p:nvPr>
            <p:ph idx="1"/>
          </p:nvPr>
        </p:nvSpPr>
        <p:spPr>
          <a:xfrm>
            <a:off x="1143000" y="2133600"/>
            <a:ext cx="9829800" cy="3992564"/>
          </a:xfrm>
        </p:spPr>
        <p:txBody>
          <a:bodyPr>
            <a:normAutofit/>
          </a:bodyPr>
          <a:lstStyle/>
          <a:p>
            <a:pPr marL="0" indent="0">
              <a:buNone/>
            </a:pPr>
            <a:r>
              <a:rPr lang="en-US" sz="4000" b="1" dirty="0">
                <a:effectLst>
                  <a:outerShdw blurRad="38100" dist="38100" dir="2700000" algn="tl">
                    <a:srgbClr val="000000">
                      <a:alpha val="43137"/>
                    </a:srgbClr>
                  </a:outerShdw>
                </a:effectLst>
              </a:rPr>
              <a:t>Purpose:</a:t>
            </a:r>
            <a:endParaRPr lang="en-CA" sz="4000" b="1" dirty="0">
              <a:effectLst>
                <a:outerShdw blurRad="38100" dist="38100" dir="2700000" algn="tl">
                  <a:srgbClr val="000000">
                    <a:alpha val="43137"/>
                  </a:srgbClr>
                </a:outerShdw>
              </a:effectLst>
            </a:endParaRPr>
          </a:p>
          <a:p>
            <a:pPr marL="0" indent="0">
              <a:buNone/>
            </a:pPr>
            <a:endParaRPr lang="en-CA" sz="3600" b="1" dirty="0">
              <a:effectLst>
                <a:outerShdw blurRad="38100" dist="38100" dir="2700000" algn="tl">
                  <a:srgbClr val="000000">
                    <a:alpha val="43137"/>
                  </a:srgbClr>
                </a:outerShdw>
              </a:effectLst>
            </a:endParaRPr>
          </a:p>
          <a:p>
            <a:pPr marL="0" indent="0">
              <a:buNone/>
            </a:pPr>
            <a:r>
              <a:rPr lang="en-CA" sz="3600" b="1" dirty="0">
                <a:effectLst>
                  <a:outerShdw blurRad="38100" dist="38100" dir="2700000" algn="tl">
                    <a:srgbClr val="000000">
                      <a:alpha val="43137"/>
                    </a:srgbClr>
                  </a:outerShdw>
                </a:effectLst>
              </a:rPr>
              <a:t>To protect all members of the church community and, in particular, children, youth, and vulnerable adults from misconduct.</a:t>
            </a:r>
          </a:p>
          <a:p>
            <a:endParaRPr lang="en-CA" sz="3600" b="1" dirty="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17</a:t>
            </a:fld>
            <a:endParaRPr lang="en-CA"/>
          </a:p>
        </p:txBody>
      </p:sp>
    </p:spTree>
    <p:extLst>
      <p:ext uri="{BB962C8B-B14F-4D97-AF65-F5344CB8AC3E}">
        <p14:creationId xmlns:p14="http://schemas.microsoft.com/office/powerpoint/2010/main" val="3990870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888" y="533400"/>
            <a:ext cx="10972800" cy="1143000"/>
          </a:xfrm>
        </p:spPr>
        <p:txBody>
          <a:bodyPr>
            <a:normAutofit/>
          </a:bodyPr>
          <a:lstStyle/>
          <a:p>
            <a:r>
              <a:rPr lang="en-CA" b="1" dirty="0">
                <a:effectLst>
                  <a:outerShdw blurRad="38100" dist="38100" dir="2700000" algn="tl">
                    <a:srgbClr val="000000">
                      <a:alpha val="43137"/>
                    </a:srgbClr>
                  </a:outerShdw>
                </a:effectLst>
              </a:rPr>
              <a:t>Provincial Misconduct Policy (2)</a:t>
            </a:r>
          </a:p>
        </p:txBody>
      </p:sp>
      <p:sp>
        <p:nvSpPr>
          <p:cNvPr id="3" name="Content Placeholder 2"/>
          <p:cNvSpPr>
            <a:spLocks noGrp="1"/>
          </p:cNvSpPr>
          <p:nvPr>
            <p:ph idx="1"/>
          </p:nvPr>
        </p:nvSpPr>
        <p:spPr>
          <a:xfrm>
            <a:off x="1066800" y="2362200"/>
            <a:ext cx="10515600" cy="3763964"/>
          </a:xfrm>
        </p:spPr>
        <p:txBody>
          <a:bodyPr>
            <a:normAutofit/>
          </a:bodyPr>
          <a:lstStyle/>
          <a:p>
            <a:r>
              <a:rPr lang="en-CA" b="1" dirty="0">
                <a:effectLst>
                  <a:outerShdw blurRad="38100" dist="38100" dir="2700000" algn="tl">
                    <a:srgbClr val="000000">
                      <a:alpha val="43137"/>
                    </a:srgbClr>
                  </a:outerShdw>
                </a:effectLst>
              </a:rPr>
              <a:t>Schedule A of the Provincial Safe Church Regulation</a:t>
            </a:r>
          </a:p>
          <a:p>
            <a:pPr marL="0" indent="0">
              <a:buNone/>
            </a:pPr>
            <a:endParaRPr lang="en-CA" b="1" dirty="0">
              <a:effectLst>
                <a:outerShdw blurRad="38100" dist="38100" dir="2700000" algn="tl">
                  <a:srgbClr val="000000">
                    <a:alpha val="43137"/>
                  </a:srgbClr>
                </a:outerShdw>
              </a:effectLst>
            </a:endParaRPr>
          </a:p>
          <a:p>
            <a:r>
              <a:rPr lang="en-CA" b="1" dirty="0">
                <a:effectLst>
                  <a:outerShdw blurRad="38100" dist="38100" dir="2700000" algn="tl">
                    <a:srgbClr val="000000">
                      <a:alpha val="43137"/>
                    </a:srgbClr>
                  </a:outerShdw>
                </a:effectLst>
              </a:rPr>
              <a:t>A Policy – Yes</a:t>
            </a:r>
          </a:p>
          <a:p>
            <a:r>
              <a:rPr lang="en-CA" b="1" dirty="0">
                <a:effectLst>
                  <a:outerShdw blurRad="38100" dist="38100" dir="2700000" algn="tl">
                    <a:srgbClr val="000000">
                      <a:alpha val="43137"/>
                    </a:srgbClr>
                  </a:outerShdw>
                </a:effectLst>
              </a:rPr>
              <a:t>A Process – Yes</a:t>
            </a:r>
          </a:p>
          <a:p>
            <a:r>
              <a:rPr lang="en-CA" b="1" dirty="0">
                <a:effectLst>
                  <a:outerShdw blurRad="38100" dist="38100" dir="2700000" algn="tl">
                    <a:srgbClr val="000000">
                      <a:alpha val="43137"/>
                    </a:srgbClr>
                  </a:outerShdw>
                </a:effectLst>
              </a:rPr>
              <a:t>A Model – Yes, Dioceses may adapt to meet unique needs</a:t>
            </a:r>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18</a:t>
            </a:fld>
            <a:endParaRPr lang="en-CA"/>
          </a:p>
        </p:txBody>
      </p:sp>
    </p:spTree>
    <p:extLst>
      <p:ext uri="{BB962C8B-B14F-4D97-AF65-F5344CB8AC3E}">
        <p14:creationId xmlns:p14="http://schemas.microsoft.com/office/powerpoint/2010/main" val="1668776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effectLst>
                  <a:outerShdw blurRad="38100" dist="38100" dir="2700000" algn="tl">
                    <a:srgbClr val="000000">
                      <a:alpha val="43137"/>
                    </a:srgbClr>
                  </a:outerShdw>
                </a:effectLst>
              </a:rPr>
              <a:t>Provincial Misconduct Policy (3)</a:t>
            </a:r>
          </a:p>
        </p:txBody>
      </p:sp>
      <p:sp>
        <p:nvSpPr>
          <p:cNvPr id="3" name="Content Placeholder 2"/>
          <p:cNvSpPr>
            <a:spLocks noGrp="1"/>
          </p:cNvSpPr>
          <p:nvPr>
            <p:ph idx="1"/>
          </p:nvPr>
        </p:nvSpPr>
        <p:spPr>
          <a:xfrm>
            <a:off x="914400" y="1600201"/>
            <a:ext cx="10668000" cy="4525963"/>
          </a:xfrm>
        </p:spPr>
        <p:txBody>
          <a:bodyPr/>
          <a:lstStyle/>
          <a:p>
            <a:r>
              <a:rPr lang="en-CA" b="1" dirty="0">
                <a:effectLst>
                  <a:outerShdw blurRad="38100" dist="38100" dir="2700000" algn="tl">
                    <a:srgbClr val="000000">
                      <a:alpha val="43137"/>
                    </a:srgbClr>
                  </a:outerShdw>
                </a:effectLst>
              </a:rPr>
              <a:t>Identifying and resolving an allegation of misconduct is serious business:</a:t>
            </a:r>
          </a:p>
          <a:p>
            <a:pPr lvl="1"/>
            <a:r>
              <a:rPr lang="en-CA" dirty="0">
                <a:effectLst>
                  <a:outerShdw blurRad="38100" dist="38100" dir="2700000" algn="tl">
                    <a:srgbClr val="000000">
                      <a:alpha val="43137"/>
                    </a:srgbClr>
                  </a:outerShdw>
                </a:effectLst>
              </a:rPr>
              <a:t>Lay Leader of a church event / program / ministry</a:t>
            </a:r>
          </a:p>
          <a:p>
            <a:pPr lvl="1"/>
            <a:r>
              <a:rPr lang="en-CA" dirty="0">
                <a:effectLst>
                  <a:outerShdw blurRad="38100" dist="38100" dir="2700000" algn="tl">
                    <a:srgbClr val="000000">
                      <a:alpha val="43137"/>
                    </a:srgbClr>
                  </a:outerShdw>
                </a:effectLst>
              </a:rPr>
              <a:t>Misconduct Officer</a:t>
            </a:r>
          </a:p>
          <a:p>
            <a:pPr lvl="1"/>
            <a:r>
              <a:rPr lang="en-CA" dirty="0">
                <a:effectLst>
                  <a:outerShdw blurRad="38100" dist="38100" dir="2700000" algn="tl">
                    <a:srgbClr val="000000">
                      <a:alpha val="43137"/>
                    </a:srgbClr>
                  </a:outerShdw>
                </a:effectLst>
              </a:rPr>
              <a:t>Misconduct Committee</a:t>
            </a:r>
          </a:p>
          <a:p>
            <a:pPr lvl="1"/>
            <a:r>
              <a:rPr lang="en-CA" dirty="0">
                <a:effectLst>
                  <a:outerShdw blurRad="38100" dist="38100" dir="2700000" algn="tl">
                    <a:srgbClr val="000000">
                      <a:alpha val="43137"/>
                    </a:srgbClr>
                  </a:outerShdw>
                </a:effectLst>
              </a:rPr>
              <a:t>Panel of Investigators and Mediators</a:t>
            </a:r>
          </a:p>
          <a:p>
            <a:pPr lvl="1"/>
            <a:r>
              <a:rPr lang="en-CA" dirty="0">
                <a:effectLst>
                  <a:outerShdw blurRad="38100" dist="38100" dir="2700000" algn="tl">
                    <a:srgbClr val="000000">
                      <a:alpha val="43137"/>
                    </a:srgbClr>
                  </a:outerShdw>
                </a:effectLst>
              </a:rPr>
              <a:t>Clergy</a:t>
            </a:r>
          </a:p>
          <a:p>
            <a:pPr lvl="1"/>
            <a:r>
              <a:rPr lang="en-CA" dirty="0">
                <a:effectLst>
                  <a:outerShdw blurRad="38100" dist="38100" dir="2700000" algn="tl">
                    <a:srgbClr val="000000">
                      <a:alpha val="43137"/>
                    </a:srgbClr>
                  </a:outerShdw>
                </a:effectLst>
              </a:rPr>
              <a:t>Diocesan Bishops and Metropolitan</a:t>
            </a:r>
          </a:p>
          <a:p>
            <a:pPr lvl="1"/>
            <a:endParaRPr lang="en-CA" dirty="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19</a:t>
            </a:fld>
            <a:endParaRPr lang="en-CA"/>
          </a:p>
        </p:txBody>
      </p:sp>
    </p:spTree>
    <p:extLst>
      <p:ext uri="{BB962C8B-B14F-4D97-AF65-F5344CB8AC3E}">
        <p14:creationId xmlns:p14="http://schemas.microsoft.com/office/powerpoint/2010/main" val="3631134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914400"/>
            <a:ext cx="8534400" cy="2686051"/>
          </a:xfrm>
        </p:spPr>
        <p:txBody>
          <a:bodyPr>
            <a:normAutofit/>
          </a:bodyPr>
          <a:lstStyle/>
          <a:p>
            <a:r>
              <a:rPr lang="en-CA" sz="6000" b="1" dirty="0">
                <a:effectLst>
                  <a:outerShdw blurRad="38100" dist="38100" dir="2700000" algn="tl">
                    <a:srgbClr val="000000">
                      <a:alpha val="43137"/>
                    </a:srgbClr>
                  </a:outerShdw>
                </a:effectLst>
              </a:rPr>
              <a:t>The Safe Church</a:t>
            </a:r>
            <a:br>
              <a:rPr lang="en-CA" sz="6000" b="1" dirty="0">
                <a:effectLst>
                  <a:outerShdw blurRad="38100" dist="38100" dir="2700000" algn="tl">
                    <a:srgbClr val="000000">
                      <a:alpha val="43137"/>
                    </a:srgbClr>
                  </a:outerShdw>
                </a:effectLst>
              </a:rPr>
            </a:br>
            <a:r>
              <a:rPr lang="en-CA" sz="6000" b="1" dirty="0">
                <a:effectLst>
                  <a:outerShdw blurRad="38100" dist="38100" dir="2700000" algn="tl">
                    <a:srgbClr val="000000">
                      <a:alpha val="43137"/>
                    </a:srgbClr>
                  </a:outerShdw>
                </a:effectLst>
              </a:rPr>
              <a:t>Regulation: </a:t>
            </a:r>
          </a:p>
        </p:txBody>
      </p:sp>
      <p:sp>
        <p:nvSpPr>
          <p:cNvPr id="3" name="Subtitle 2"/>
          <p:cNvSpPr>
            <a:spLocks noGrp="1"/>
          </p:cNvSpPr>
          <p:nvPr>
            <p:ph type="subTitle" idx="1"/>
          </p:nvPr>
        </p:nvSpPr>
        <p:spPr>
          <a:xfrm>
            <a:off x="2971800" y="3771576"/>
            <a:ext cx="8534400" cy="1752600"/>
          </a:xfrm>
        </p:spPr>
        <p:txBody>
          <a:bodyPr>
            <a:normAutofit/>
          </a:bodyPr>
          <a:lstStyle/>
          <a:p>
            <a:r>
              <a:rPr lang="en-CA" sz="3600" b="1" i="1" dirty="0">
                <a:solidFill>
                  <a:schemeClr val="tx2"/>
                </a:solidFill>
                <a:effectLst>
                  <a:outerShdw blurRad="38100" dist="38100" dir="2700000" algn="tl">
                    <a:srgbClr val="000000">
                      <a:alpha val="43137"/>
                    </a:srgbClr>
                  </a:outerShdw>
                </a:effectLst>
              </a:rPr>
              <a:t>Creating A Safe Environment for </a:t>
            </a:r>
          </a:p>
          <a:p>
            <a:r>
              <a:rPr lang="en-CA" sz="3600" b="1" i="1" dirty="0">
                <a:solidFill>
                  <a:schemeClr val="tx2"/>
                </a:solidFill>
                <a:effectLst>
                  <a:outerShdw blurRad="38100" dist="38100" dir="2700000" algn="tl">
                    <a:srgbClr val="000000">
                      <a:alpha val="43137"/>
                    </a:srgbClr>
                  </a:outerShdw>
                </a:effectLst>
              </a:rPr>
              <a:t>All Members of the Church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821684"/>
            <a:ext cx="3048000" cy="46939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2</a:t>
            </a:fld>
            <a:endParaRPr lang="en-CA"/>
          </a:p>
        </p:txBody>
      </p:sp>
    </p:spTree>
    <p:extLst>
      <p:ext uri="{BB962C8B-B14F-4D97-AF65-F5344CB8AC3E}">
        <p14:creationId xmlns:p14="http://schemas.microsoft.com/office/powerpoint/2010/main" val="3924551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effectLst>
                  <a:outerShdw blurRad="38100" dist="38100" dir="2700000" algn="tl">
                    <a:srgbClr val="000000">
                      <a:alpha val="43137"/>
                    </a:srgbClr>
                  </a:outerShdw>
                </a:effectLst>
              </a:rPr>
              <a:t>Provincial Misconduct Policy:</a:t>
            </a:r>
            <a:br>
              <a:rPr lang="en-CA" b="1" dirty="0">
                <a:effectLst>
                  <a:outerShdw blurRad="38100" dist="38100" dir="2700000" algn="tl">
                    <a:srgbClr val="000000">
                      <a:alpha val="43137"/>
                    </a:srgbClr>
                  </a:outerShdw>
                </a:effectLst>
              </a:rPr>
            </a:br>
            <a:r>
              <a:rPr lang="en-CA" b="1" dirty="0">
                <a:effectLst>
                  <a:outerShdw blurRad="38100" dist="38100" dir="2700000" algn="tl">
                    <a:srgbClr val="000000">
                      <a:alpha val="43137"/>
                    </a:srgbClr>
                  </a:outerShdw>
                </a:effectLst>
              </a:rPr>
              <a:t>Principles</a:t>
            </a:r>
          </a:p>
        </p:txBody>
      </p:sp>
      <p:sp>
        <p:nvSpPr>
          <p:cNvPr id="3" name="Content Placeholder 2"/>
          <p:cNvSpPr>
            <a:spLocks noGrp="1"/>
          </p:cNvSpPr>
          <p:nvPr>
            <p:ph idx="1"/>
          </p:nvPr>
        </p:nvSpPr>
        <p:spPr>
          <a:xfrm>
            <a:off x="914400" y="1922390"/>
            <a:ext cx="10515600" cy="4249809"/>
          </a:xfrm>
        </p:spPr>
        <p:txBody>
          <a:bodyPr>
            <a:normAutofit fontScale="92500" lnSpcReduction="20000"/>
          </a:bodyPr>
          <a:lstStyle/>
          <a:p>
            <a:r>
              <a:rPr lang="en-US" b="1" dirty="0">
                <a:effectLst>
                  <a:outerShdw blurRad="38100" dist="38100" dir="2700000" algn="tl">
                    <a:srgbClr val="000000">
                      <a:alpha val="43137"/>
                    </a:srgbClr>
                  </a:outerShdw>
                </a:effectLst>
              </a:rPr>
              <a:t>4(1)  The Province shall provide a safe environment for its clergy and lay persons;</a:t>
            </a:r>
            <a:endParaRPr lang="en-CA" b="1" dirty="0">
              <a:effectLst>
                <a:outerShdw blurRad="38100" dist="38100" dir="2700000" algn="tl">
                  <a:srgbClr val="000000">
                    <a:alpha val="43137"/>
                  </a:srgbClr>
                </a:outerShdw>
              </a:effectLst>
            </a:endParaRPr>
          </a:p>
          <a:p>
            <a:pPr marL="0" indent="0">
              <a:buNone/>
            </a:pPr>
            <a:r>
              <a:rPr lang="en-US" sz="1800" b="1" dirty="0">
                <a:effectLst>
                  <a:outerShdw blurRad="38100" dist="38100" dir="2700000" algn="tl">
                    <a:srgbClr val="000000">
                      <a:alpha val="43137"/>
                    </a:srgbClr>
                  </a:outerShdw>
                </a:effectLst>
              </a:rPr>
              <a:t> </a:t>
            </a:r>
            <a:endParaRPr lang="en-CA" sz="1800" b="1"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4(2)  The Province shall protect the safety and well-being of a complainant, respondent and other affected persons.</a:t>
            </a:r>
            <a:endParaRPr lang="en-CA" b="1" dirty="0">
              <a:effectLst>
                <a:outerShdw blurRad="38100" dist="38100" dir="2700000" algn="tl">
                  <a:srgbClr val="000000">
                    <a:alpha val="43137"/>
                  </a:srgbClr>
                </a:outerShdw>
              </a:effectLst>
            </a:endParaRPr>
          </a:p>
          <a:p>
            <a:endParaRPr lang="en-US" sz="1900" b="1"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4(3)  A complaint shall be taken seriously and shall be investigated as quickly as is reasonably possible. </a:t>
            </a:r>
            <a:endParaRPr lang="en-CA" b="1" dirty="0">
              <a:effectLst>
                <a:outerShdw blurRad="38100" dist="38100" dir="2700000" algn="tl">
                  <a:srgbClr val="000000">
                    <a:alpha val="43137"/>
                  </a:srgbClr>
                </a:outerShdw>
              </a:effectLst>
            </a:endParaRPr>
          </a:p>
          <a:p>
            <a:pPr marL="0" indent="0">
              <a:buNone/>
            </a:pPr>
            <a:r>
              <a:rPr lang="en-US" sz="1900" b="1" dirty="0">
                <a:effectLst>
                  <a:outerShdw blurRad="38100" dist="38100" dir="2700000" algn="tl">
                    <a:srgbClr val="000000">
                      <a:alpha val="43137"/>
                    </a:srgbClr>
                  </a:outerShdw>
                </a:effectLst>
              </a:rPr>
              <a:t> </a:t>
            </a:r>
            <a:endParaRPr lang="en-CA" sz="1900" b="1"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4(4)  The Province shall provide pastoral care to all affected by an allegation of misconduct under this Policy. </a:t>
            </a:r>
            <a:endParaRPr lang="en-CA" b="1" dirty="0">
              <a:effectLst>
                <a:outerShdw blurRad="38100" dist="38100" dir="2700000" algn="tl">
                  <a:srgbClr val="000000">
                    <a:alpha val="43137"/>
                  </a:srgbClr>
                </a:outerShdw>
              </a:effectLst>
            </a:endParaRPr>
          </a:p>
          <a:p>
            <a:endParaRPr lang="en-CA" b="1" dirty="0">
              <a:effectLst>
                <a:outerShdw blurRad="38100" dist="38100" dir="2700000" algn="tl">
                  <a:srgbClr val="000000">
                    <a:alpha val="43137"/>
                  </a:srgbClr>
                </a:outerShdw>
              </a:effectLst>
            </a:endParaRPr>
          </a:p>
          <a:p>
            <a:endParaRPr lang="en-CA" b="1" dirty="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20</a:t>
            </a:fld>
            <a:endParaRPr lang="en-CA"/>
          </a:p>
        </p:txBody>
      </p:sp>
    </p:spTree>
    <p:extLst>
      <p:ext uri="{BB962C8B-B14F-4D97-AF65-F5344CB8AC3E}">
        <p14:creationId xmlns:p14="http://schemas.microsoft.com/office/powerpoint/2010/main" val="66429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effectLst>
                  <a:outerShdw blurRad="38100" dist="38100" dir="2700000" algn="tl">
                    <a:srgbClr val="000000">
                      <a:alpha val="43137"/>
                    </a:srgbClr>
                  </a:outerShdw>
                </a:effectLst>
              </a:rPr>
              <a:t>Provincial Misconduct Policy:</a:t>
            </a:r>
            <a:br>
              <a:rPr lang="en-CA" b="1" dirty="0">
                <a:effectLst>
                  <a:outerShdw blurRad="38100" dist="38100" dir="2700000" algn="tl">
                    <a:srgbClr val="000000">
                      <a:alpha val="43137"/>
                    </a:srgbClr>
                  </a:outerShdw>
                </a:effectLst>
              </a:rPr>
            </a:br>
            <a:r>
              <a:rPr lang="en-CA" b="1" dirty="0">
                <a:effectLst>
                  <a:outerShdw blurRad="38100" dist="38100" dir="2700000" algn="tl">
                    <a:srgbClr val="000000">
                      <a:alpha val="43137"/>
                    </a:srgbClr>
                  </a:outerShdw>
                </a:effectLst>
              </a:rPr>
              <a:t>Principles (2)</a:t>
            </a:r>
          </a:p>
        </p:txBody>
      </p:sp>
      <p:sp>
        <p:nvSpPr>
          <p:cNvPr id="3" name="Content Placeholder 2"/>
          <p:cNvSpPr>
            <a:spLocks noGrp="1"/>
          </p:cNvSpPr>
          <p:nvPr>
            <p:ph idx="1"/>
          </p:nvPr>
        </p:nvSpPr>
        <p:spPr>
          <a:xfrm>
            <a:off x="838200" y="1981200"/>
            <a:ext cx="10744200" cy="4144964"/>
          </a:xfrm>
        </p:spPr>
        <p:txBody>
          <a:bodyPr>
            <a:normAutofit fontScale="92500" lnSpcReduction="20000"/>
          </a:bodyPr>
          <a:lstStyle/>
          <a:p>
            <a:r>
              <a:rPr lang="en-US" b="1" dirty="0">
                <a:effectLst>
                  <a:outerShdw blurRad="38100" dist="38100" dir="2700000" algn="tl">
                    <a:srgbClr val="000000">
                      <a:alpha val="43137"/>
                    </a:srgbClr>
                  </a:outerShdw>
                </a:effectLst>
              </a:rPr>
              <a:t>4(5)  Confidentiality shall be respected. </a:t>
            </a:r>
            <a:endParaRPr lang="en-CA" b="1" dirty="0">
              <a:effectLst>
                <a:outerShdw blurRad="38100" dist="38100" dir="2700000" algn="tl">
                  <a:srgbClr val="000000">
                    <a:alpha val="43137"/>
                  </a:srgbClr>
                </a:outerShdw>
              </a:effectLst>
            </a:endParaRPr>
          </a:p>
          <a:p>
            <a:pPr marL="0" indent="0">
              <a:buNone/>
            </a:pPr>
            <a:r>
              <a:rPr lang="en-US" sz="2100" b="1" dirty="0">
                <a:effectLst>
                  <a:outerShdw blurRad="38100" dist="38100" dir="2700000" algn="tl">
                    <a:srgbClr val="000000">
                      <a:alpha val="43137"/>
                    </a:srgbClr>
                  </a:outerShdw>
                </a:effectLst>
              </a:rPr>
              <a:t> </a:t>
            </a:r>
            <a:endParaRPr lang="en-CA" sz="2100" b="1"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4(6)  A respondent shall be presumed innocent until proven guilty.</a:t>
            </a:r>
            <a:endParaRPr lang="en-CA" b="1" dirty="0">
              <a:effectLst>
                <a:outerShdw blurRad="38100" dist="38100" dir="2700000" algn="tl">
                  <a:srgbClr val="000000">
                    <a:alpha val="43137"/>
                  </a:srgbClr>
                </a:outerShdw>
              </a:effectLst>
            </a:endParaRPr>
          </a:p>
          <a:p>
            <a:pPr marL="0" indent="0">
              <a:buNone/>
            </a:pPr>
            <a:r>
              <a:rPr lang="en-US" sz="1900" b="1" dirty="0">
                <a:effectLst>
                  <a:outerShdw blurRad="38100" dist="38100" dir="2700000" algn="tl">
                    <a:srgbClr val="000000">
                      <a:alpha val="43137"/>
                    </a:srgbClr>
                  </a:outerShdw>
                </a:effectLst>
              </a:rPr>
              <a:t> </a:t>
            </a:r>
            <a:endParaRPr lang="en-CA" sz="1900" b="1"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4(7)  A respondent and a complainant have the right to be represented by legal counsel or another representative of their own choice.</a:t>
            </a:r>
            <a:endParaRPr lang="en-CA" b="1" dirty="0">
              <a:effectLst>
                <a:outerShdw blurRad="38100" dist="38100" dir="2700000" algn="tl">
                  <a:srgbClr val="000000">
                    <a:alpha val="43137"/>
                  </a:srgbClr>
                </a:outerShdw>
              </a:effectLst>
            </a:endParaRPr>
          </a:p>
          <a:p>
            <a:pPr marL="0" indent="0">
              <a:buNone/>
            </a:pPr>
            <a:r>
              <a:rPr lang="en-US" sz="1900" b="1" dirty="0">
                <a:effectLst>
                  <a:outerShdw blurRad="38100" dist="38100" dir="2700000" algn="tl">
                    <a:srgbClr val="000000">
                      <a:alpha val="43137"/>
                    </a:srgbClr>
                  </a:outerShdw>
                </a:effectLst>
              </a:rPr>
              <a:t> </a:t>
            </a:r>
            <a:endParaRPr lang="en-CA" sz="1900" b="1"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4(8)  No person shall interfere with a criminal, civil or administrative investigation;</a:t>
            </a:r>
            <a:endParaRPr lang="en-CA" b="1" dirty="0">
              <a:effectLst>
                <a:outerShdw blurRad="38100" dist="38100" dir="2700000" algn="tl">
                  <a:srgbClr val="000000">
                    <a:alpha val="43137"/>
                  </a:srgbClr>
                </a:outerShdw>
              </a:effectLst>
            </a:endParaRPr>
          </a:p>
          <a:p>
            <a:endParaRPr lang="en-CA" b="1" dirty="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21</a:t>
            </a:fld>
            <a:endParaRPr lang="en-CA"/>
          </a:p>
        </p:txBody>
      </p:sp>
    </p:spTree>
    <p:extLst>
      <p:ext uri="{BB962C8B-B14F-4D97-AF65-F5344CB8AC3E}">
        <p14:creationId xmlns:p14="http://schemas.microsoft.com/office/powerpoint/2010/main" val="465976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effectLst>
                  <a:outerShdw blurRad="38100" dist="38100" dir="2700000" algn="tl">
                    <a:srgbClr val="000000">
                      <a:alpha val="43137"/>
                    </a:srgbClr>
                  </a:outerShdw>
                </a:effectLst>
              </a:rPr>
              <a:t>Provincial Misconduct Policy:</a:t>
            </a:r>
            <a:br>
              <a:rPr lang="en-CA" b="1" dirty="0">
                <a:effectLst>
                  <a:outerShdw blurRad="38100" dist="38100" dir="2700000" algn="tl">
                    <a:srgbClr val="000000">
                      <a:alpha val="43137"/>
                    </a:srgbClr>
                  </a:outerShdw>
                </a:effectLst>
              </a:rPr>
            </a:br>
            <a:r>
              <a:rPr lang="en-CA" b="1" dirty="0">
                <a:effectLst>
                  <a:outerShdw blurRad="38100" dist="38100" dir="2700000" algn="tl">
                    <a:srgbClr val="000000">
                      <a:alpha val="43137"/>
                    </a:srgbClr>
                  </a:outerShdw>
                </a:effectLst>
              </a:rPr>
              <a:t>Principles (3)</a:t>
            </a:r>
          </a:p>
        </p:txBody>
      </p:sp>
      <p:sp>
        <p:nvSpPr>
          <p:cNvPr id="3" name="Content Placeholder 2"/>
          <p:cNvSpPr>
            <a:spLocks noGrp="1"/>
          </p:cNvSpPr>
          <p:nvPr>
            <p:ph idx="1"/>
          </p:nvPr>
        </p:nvSpPr>
        <p:spPr>
          <a:xfrm>
            <a:off x="990600" y="1798637"/>
            <a:ext cx="10439400" cy="4525963"/>
          </a:xfrm>
        </p:spPr>
        <p:txBody>
          <a:bodyPr>
            <a:normAutofit fontScale="92500" lnSpcReduction="20000"/>
          </a:bodyPr>
          <a:lstStyle/>
          <a:p>
            <a:r>
              <a:rPr lang="en-US" sz="2800" b="1" dirty="0">
                <a:effectLst>
                  <a:outerShdw blurRad="38100" dist="38100" dir="2700000" algn="tl">
                    <a:srgbClr val="000000">
                      <a:alpha val="43137"/>
                    </a:srgbClr>
                  </a:outerShdw>
                </a:effectLst>
              </a:rPr>
              <a:t>4(9)	The Province or a church Leader shall immediately report an incident of sexual assault or abuse of a child, youth or vulnerable adult to the Minister of Social Development under the appropriate provincial child, youth or vulnerable adult protection entity or person, and to the responsible policing authority;</a:t>
            </a:r>
            <a:endParaRPr lang="en-CA" sz="2800" b="1" dirty="0">
              <a:effectLst>
                <a:outerShdw blurRad="38100" dist="38100" dir="2700000" algn="tl">
                  <a:srgbClr val="000000">
                    <a:alpha val="43137"/>
                  </a:srgbClr>
                </a:outerShdw>
              </a:effectLst>
            </a:endParaRPr>
          </a:p>
          <a:p>
            <a:endParaRPr lang="en-CA" sz="2800" b="1" dirty="0">
              <a:effectLst>
                <a:outerShdw blurRad="38100" dist="38100" dir="2700000" algn="tl">
                  <a:srgbClr val="000000">
                    <a:alpha val="43137"/>
                  </a:srgbClr>
                </a:outerShdw>
              </a:effectLst>
            </a:endParaRPr>
          </a:p>
          <a:p>
            <a:r>
              <a:rPr lang="en-US" sz="2800" b="1" dirty="0">
                <a:effectLst>
                  <a:outerShdw blurRad="38100" dist="38100" dir="2700000" algn="tl">
                    <a:srgbClr val="000000">
                      <a:alpha val="43137"/>
                    </a:srgbClr>
                  </a:outerShdw>
                </a:effectLst>
              </a:rPr>
              <a:t>4(10) No person shall knowingly make a false or vexatious complaint.  </a:t>
            </a:r>
            <a:endParaRPr lang="en-CA" sz="2800" b="1" dirty="0">
              <a:effectLst>
                <a:outerShdw blurRad="38100" dist="38100" dir="2700000" algn="tl">
                  <a:srgbClr val="000000">
                    <a:alpha val="43137"/>
                  </a:srgbClr>
                </a:outerShdw>
              </a:effectLst>
            </a:endParaRPr>
          </a:p>
          <a:p>
            <a:endParaRPr lang="en-CA" sz="2800" b="1" dirty="0">
              <a:effectLst>
                <a:outerShdw blurRad="38100" dist="38100" dir="2700000" algn="tl">
                  <a:srgbClr val="000000">
                    <a:alpha val="43137"/>
                  </a:srgbClr>
                </a:outerShdw>
              </a:effectLst>
            </a:endParaRPr>
          </a:p>
          <a:p>
            <a:r>
              <a:rPr lang="en-US" sz="2800" b="1" dirty="0">
                <a:effectLst>
                  <a:outerShdw blurRad="38100" dist="38100" dir="2700000" algn="tl">
                    <a:srgbClr val="000000">
                      <a:alpha val="43137"/>
                    </a:srgbClr>
                  </a:outerShdw>
                </a:effectLst>
              </a:rPr>
              <a:t>4(11) A person whose role is identified within this policy and who fails to implement this policy appropriate to his/her responsibility shall be subject to disciplinary action(s) as established by the General Synod, the Provincial Synod and/or Diocesan Synod, as appropriate.</a:t>
            </a:r>
            <a:endParaRPr lang="en-CA" sz="2800" b="1" dirty="0">
              <a:effectLst>
                <a:outerShdw blurRad="38100" dist="38100" dir="2700000" algn="tl">
                  <a:srgbClr val="000000">
                    <a:alpha val="43137"/>
                  </a:srgbClr>
                </a:outerShdw>
              </a:effectLst>
            </a:endParaRPr>
          </a:p>
          <a:p>
            <a:endParaRPr lang="en-CA" sz="2800" b="1" dirty="0">
              <a:effectLst>
                <a:outerShdw blurRad="38100" dist="38100" dir="2700000" algn="tl">
                  <a:srgbClr val="000000">
                    <a:alpha val="43137"/>
                  </a:srgbClr>
                </a:outerShdw>
              </a:effectLst>
            </a:endParaRPr>
          </a:p>
          <a:p>
            <a:endParaRPr lang="en-CA" sz="2800" b="1" dirty="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22</a:t>
            </a:fld>
            <a:endParaRPr lang="en-CA"/>
          </a:p>
        </p:txBody>
      </p:sp>
    </p:spTree>
    <p:extLst>
      <p:ext uri="{BB962C8B-B14F-4D97-AF65-F5344CB8AC3E}">
        <p14:creationId xmlns:p14="http://schemas.microsoft.com/office/powerpoint/2010/main" val="14950059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effectLst>
                  <a:outerShdw blurRad="38100" dist="38100" dir="2700000" algn="tl">
                    <a:srgbClr val="000000">
                      <a:alpha val="43137"/>
                    </a:srgbClr>
                  </a:outerShdw>
                </a:effectLst>
              </a:rPr>
              <a:t>Training on Safe Church</a:t>
            </a:r>
          </a:p>
        </p:txBody>
      </p:sp>
      <p:sp>
        <p:nvSpPr>
          <p:cNvPr id="3" name="Content Placeholder 2"/>
          <p:cNvSpPr>
            <a:spLocks noGrp="1"/>
          </p:cNvSpPr>
          <p:nvPr>
            <p:ph idx="1"/>
          </p:nvPr>
        </p:nvSpPr>
        <p:spPr/>
        <p:txBody>
          <a:bodyPr>
            <a:normAutofit/>
          </a:bodyPr>
          <a:lstStyle/>
          <a:p>
            <a:r>
              <a:rPr lang="en-CA" b="1" dirty="0">
                <a:effectLst>
                  <a:outerShdw blurRad="38100" dist="38100" dir="2700000" algn="tl">
                    <a:srgbClr val="000000">
                      <a:alpha val="43137"/>
                    </a:srgbClr>
                  </a:outerShdw>
                </a:effectLst>
              </a:rPr>
              <a:t>Required for all Leaders (Clerics, Lay-Leaders); including Prov. Synod Delegates and Officers;</a:t>
            </a:r>
          </a:p>
          <a:p>
            <a:r>
              <a:rPr lang="en-CA" b="1" dirty="0">
                <a:effectLst>
                  <a:outerShdw blurRad="38100" dist="38100" dir="2700000" algn="tl">
                    <a:srgbClr val="000000">
                      <a:alpha val="43137"/>
                    </a:srgbClr>
                  </a:outerShdw>
                </a:effectLst>
              </a:rPr>
              <a:t>To understand and be familiar with the standards, processes, procedures and definitions of terms used in the regulation and its embedded policies;</a:t>
            </a:r>
          </a:p>
          <a:p>
            <a:r>
              <a:rPr lang="en-CA" b="1" dirty="0">
                <a:effectLst>
                  <a:outerShdw blurRad="38100" dist="38100" dir="2700000" algn="tl">
                    <a:srgbClr val="000000">
                      <a:alpha val="43137"/>
                    </a:srgbClr>
                  </a:outerShdw>
                </a:effectLst>
              </a:rPr>
              <a:t>To complete the On-line Provincial Safe Church Quiz; </a:t>
            </a:r>
          </a:p>
          <a:p>
            <a:r>
              <a:rPr lang="en-CA" b="1" dirty="0">
                <a:effectLst>
                  <a:outerShdw blurRad="38100" dist="38100" dir="2700000" algn="tl">
                    <a:srgbClr val="000000">
                      <a:alpha val="43137"/>
                    </a:srgbClr>
                  </a:outerShdw>
                </a:effectLst>
              </a:rPr>
              <a:t>Comments, from Synod Delegates, on the On-line Provincial Safe Church Quiz</a:t>
            </a:r>
          </a:p>
          <a:p>
            <a:endParaRPr lang="en-CA" b="1" dirty="0">
              <a:effectLst>
                <a:outerShdw blurRad="38100" dist="38100" dir="2700000" algn="tl">
                  <a:srgbClr val="000000">
                    <a:alpha val="43137"/>
                  </a:srgbClr>
                </a:outerShdw>
              </a:effectLst>
            </a:endParaRPr>
          </a:p>
          <a:p>
            <a:endParaRPr lang="en-CA" b="1" dirty="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23</a:t>
            </a:fld>
            <a:endParaRPr lang="en-CA"/>
          </a:p>
        </p:txBody>
      </p:sp>
    </p:spTree>
    <p:extLst>
      <p:ext uri="{BB962C8B-B14F-4D97-AF65-F5344CB8AC3E}">
        <p14:creationId xmlns:p14="http://schemas.microsoft.com/office/powerpoint/2010/main" val="3769181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effectLst>
                  <a:outerShdw blurRad="38100" dist="38100" dir="2700000" algn="tl">
                    <a:srgbClr val="000000">
                      <a:alpha val="43137"/>
                    </a:srgbClr>
                  </a:outerShdw>
                </a:effectLst>
              </a:rPr>
              <a:t>On-Line Provincial Safe Church Quiz</a:t>
            </a:r>
          </a:p>
        </p:txBody>
      </p:sp>
      <p:sp>
        <p:nvSpPr>
          <p:cNvPr id="3" name="Content Placeholder 2"/>
          <p:cNvSpPr>
            <a:spLocks noGrp="1"/>
          </p:cNvSpPr>
          <p:nvPr>
            <p:ph idx="1"/>
          </p:nvPr>
        </p:nvSpPr>
        <p:spPr>
          <a:xfrm>
            <a:off x="990600" y="1600201"/>
            <a:ext cx="10591800" cy="4525963"/>
          </a:xfrm>
        </p:spPr>
        <p:txBody>
          <a:bodyPr>
            <a:normAutofit/>
          </a:bodyPr>
          <a:lstStyle/>
          <a:p>
            <a:r>
              <a:rPr lang="en-CA" b="1" dirty="0">
                <a:effectLst>
                  <a:outerShdw blurRad="38100" dist="38100" dir="2700000" algn="tl">
                    <a:srgbClr val="000000">
                      <a:alpha val="43137"/>
                    </a:srgbClr>
                  </a:outerShdw>
                </a:effectLst>
              </a:rPr>
              <a:t>Part 1:  Purpose, objectives, application</a:t>
            </a:r>
          </a:p>
          <a:p>
            <a:r>
              <a:rPr lang="en-CA" b="1" dirty="0">
                <a:effectLst>
                  <a:outerShdw blurRad="38100" dist="38100" dir="2700000" algn="tl">
                    <a:srgbClr val="000000">
                      <a:alpha val="43137"/>
                    </a:srgbClr>
                  </a:outerShdw>
                </a:effectLst>
              </a:rPr>
              <a:t>Part 2:  Definitions</a:t>
            </a:r>
          </a:p>
          <a:p>
            <a:r>
              <a:rPr lang="en-CA" b="1" dirty="0">
                <a:effectLst>
                  <a:outerShdw blurRad="38100" dist="38100" dir="2700000" algn="tl">
                    <a:srgbClr val="000000">
                      <a:alpha val="43137"/>
                    </a:srgbClr>
                  </a:outerShdw>
                </a:effectLst>
              </a:rPr>
              <a:t>Part 3 Risk Management and Program Standards </a:t>
            </a:r>
          </a:p>
          <a:p>
            <a:r>
              <a:rPr lang="en-CA" b="1" dirty="0">
                <a:effectLst>
                  <a:outerShdw blurRad="38100" dist="38100" dir="2700000" algn="tl">
                    <a:srgbClr val="000000">
                      <a:alpha val="43137"/>
                    </a:srgbClr>
                  </a:outerShdw>
                </a:effectLst>
              </a:rPr>
              <a:t>Part 4: Provincial Misconduct Policy</a:t>
            </a:r>
          </a:p>
          <a:p>
            <a:r>
              <a:rPr lang="en-CA" b="1" dirty="0">
                <a:effectLst>
                  <a:outerShdw blurRad="38100" dist="38100" dir="2700000" algn="tl">
                    <a:srgbClr val="000000">
                      <a:alpha val="43137"/>
                    </a:srgbClr>
                  </a:outerShdw>
                </a:effectLst>
              </a:rPr>
              <a:t>Part 5: Provincial Privacy Policy</a:t>
            </a:r>
          </a:p>
          <a:p>
            <a:r>
              <a:rPr lang="en-CA" b="1" dirty="0">
                <a:effectLst>
                  <a:outerShdw blurRad="38100" dist="38100" dir="2700000" algn="tl">
                    <a:srgbClr val="000000">
                      <a:alpha val="43137"/>
                    </a:srgbClr>
                  </a:outerShdw>
                </a:effectLst>
              </a:rPr>
              <a:t>60 – 90 minutes to complete</a:t>
            </a:r>
          </a:p>
          <a:p>
            <a:r>
              <a:rPr lang="en-CA" b="1" dirty="0">
                <a:effectLst>
                  <a:outerShdw blurRad="38100" dist="38100" dir="2700000" algn="tl">
                    <a:srgbClr val="000000">
                      <a:alpha val="43137"/>
                    </a:srgbClr>
                  </a:outerShdw>
                </a:effectLst>
              </a:rPr>
              <a:t>Location on Ecclesiastical Province / 2018 Synod web page </a:t>
            </a:r>
          </a:p>
          <a:p>
            <a:endParaRPr lang="en-CA" b="1" dirty="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24</a:t>
            </a:fld>
            <a:endParaRPr lang="en-CA"/>
          </a:p>
        </p:txBody>
      </p:sp>
    </p:spTree>
    <p:extLst>
      <p:ext uri="{BB962C8B-B14F-4D97-AF65-F5344CB8AC3E}">
        <p14:creationId xmlns:p14="http://schemas.microsoft.com/office/powerpoint/2010/main" val="2585791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10972800" cy="1143000"/>
          </a:xfrm>
        </p:spPr>
        <p:txBody>
          <a:bodyPr/>
          <a:lstStyle/>
          <a:p>
            <a:r>
              <a:rPr lang="en-CA" b="1" dirty="0">
                <a:effectLst>
                  <a:outerShdw blurRad="38100" dist="38100" dir="2700000" algn="tl">
                    <a:srgbClr val="000000">
                      <a:alpha val="43137"/>
                    </a:srgbClr>
                  </a:outerShdw>
                </a:effectLst>
              </a:rPr>
              <a:t>Safe Church Scenario</a:t>
            </a:r>
          </a:p>
        </p:txBody>
      </p:sp>
      <p:sp>
        <p:nvSpPr>
          <p:cNvPr id="3" name="Content Placeholder 2"/>
          <p:cNvSpPr>
            <a:spLocks noGrp="1"/>
          </p:cNvSpPr>
          <p:nvPr>
            <p:ph idx="1"/>
          </p:nvPr>
        </p:nvSpPr>
        <p:spPr>
          <a:xfrm>
            <a:off x="1600200" y="2275600"/>
            <a:ext cx="9220200" cy="4068764"/>
          </a:xfrm>
        </p:spPr>
        <p:txBody>
          <a:bodyPr/>
          <a:lstStyle/>
          <a:p>
            <a:r>
              <a:rPr lang="en-CA" b="1" dirty="0">
                <a:effectLst>
                  <a:outerShdw blurRad="38100" dist="38100" dir="2700000" algn="tl">
                    <a:srgbClr val="000000">
                      <a:alpha val="43137"/>
                    </a:srgbClr>
                  </a:outerShdw>
                </a:effectLst>
              </a:rPr>
              <a:t>I will be available during the Synod to lead interested Synod Delegates in an informal session to go over a typical scenario:</a:t>
            </a:r>
          </a:p>
          <a:p>
            <a:pPr lvl="1"/>
            <a:r>
              <a:rPr lang="en-CA" b="1" dirty="0">
                <a:effectLst>
                  <a:outerShdw blurRad="38100" dist="38100" dir="2700000" algn="tl">
                    <a:srgbClr val="000000">
                      <a:alpha val="43137"/>
                    </a:srgbClr>
                  </a:outerShdw>
                </a:effectLst>
              </a:rPr>
              <a:t>Time:  ?</a:t>
            </a:r>
          </a:p>
          <a:p>
            <a:pPr lvl="1"/>
            <a:r>
              <a:rPr lang="en-CA" b="1" dirty="0">
                <a:effectLst>
                  <a:outerShdw blurRad="38100" dist="38100" dir="2700000" algn="tl">
                    <a:srgbClr val="000000">
                      <a:alpha val="43137"/>
                    </a:srgbClr>
                  </a:outerShdw>
                </a:effectLst>
              </a:rPr>
              <a:t>Location:  ?</a:t>
            </a:r>
          </a:p>
          <a:p>
            <a:pPr lvl="1"/>
            <a:r>
              <a:rPr lang="en-CA" b="1" dirty="0">
                <a:effectLst>
                  <a:outerShdw blurRad="38100" dist="38100" dir="2700000" algn="tl">
                    <a:srgbClr val="000000">
                      <a:alpha val="43137"/>
                    </a:srgbClr>
                  </a:outerShdw>
                </a:effectLst>
              </a:rPr>
              <a:t>Duration:  c. 60 minutes</a:t>
            </a:r>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25</a:t>
            </a:fld>
            <a:endParaRPr lang="en-CA"/>
          </a:p>
        </p:txBody>
      </p:sp>
    </p:spTree>
    <p:extLst>
      <p:ext uri="{BB962C8B-B14F-4D97-AF65-F5344CB8AC3E}">
        <p14:creationId xmlns:p14="http://schemas.microsoft.com/office/powerpoint/2010/main" val="31517857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286000" y="2362200"/>
            <a:ext cx="4343400" cy="1500187"/>
          </a:xfrm>
        </p:spPr>
        <p:txBody>
          <a:bodyPr>
            <a:normAutofit/>
          </a:bodyPr>
          <a:lstStyle/>
          <a:p>
            <a:pPr algn="ctr"/>
            <a:r>
              <a:rPr lang="en-CA" sz="6000" b="1" dirty="0">
                <a:solidFill>
                  <a:srgbClr val="0B6ECB"/>
                </a:solidFill>
                <a:effectLst>
                  <a:outerShdw blurRad="38100" dist="38100" dir="2700000" algn="tl">
                    <a:srgbClr val="000000">
                      <a:alpha val="43137"/>
                    </a:srgbClr>
                  </a:outerShdw>
                </a:effectLst>
                <a:cs typeface="Times New Roman" panose="02020603050405020304" pitchFamily="18" charset="0"/>
              </a:rPr>
              <a:t>Thank you.  </a:t>
            </a:r>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26</a:t>
            </a:fld>
            <a:endParaRPr lang="en-CA"/>
          </a:p>
        </p:txBody>
      </p:sp>
      <p:pic>
        <p:nvPicPr>
          <p:cNvPr id="7" name="Picture 2">
            <a:extLst>
              <a:ext uri="{FF2B5EF4-FFF2-40B4-BE49-F238E27FC236}">
                <a16:creationId xmlns:a16="http://schemas.microsoft.com/office/drawing/2014/main" xmlns="" id="{F33BC978-54BE-41B5-9A20-F8E812763D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914400"/>
            <a:ext cx="3048000" cy="46939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8696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800" dirty="0">
                <a:effectLst>
                  <a:outerShdw blurRad="38100" dist="38100" dir="2700000" algn="tl">
                    <a:srgbClr val="000000">
                      <a:alpha val="43137"/>
                    </a:srgbClr>
                  </a:outerShdw>
                </a:effectLst>
              </a:rPr>
              <a:t>Presentation Outline </a:t>
            </a:r>
            <a:r>
              <a:rPr lang="en-CA" sz="3600" dirty="0">
                <a:effectLst>
                  <a:outerShdw blurRad="38100" dist="38100" dir="2700000" algn="tl">
                    <a:srgbClr val="000000">
                      <a:alpha val="43137"/>
                    </a:srgbClr>
                  </a:outerShdw>
                </a:effectLst>
              </a:rPr>
              <a:t>(30 minutes)</a:t>
            </a:r>
          </a:p>
        </p:txBody>
      </p:sp>
      <p:sp>
        <p:nvSpPr>
          <p:cNvPr id="3" name="Content Placeholder 2"/>
          <p:cNvSpPr>
            <a:spLocks noGrp="1"/>
          </p:cNvSpPr>
          <p:nvPr>
            <p:ph idx="1"/>
          </p:nvPr>
        </p:nvSpPr>
        <p:spPr>
          <a:xfrm>
            <a:off x="914399" y="1830388"/>
            <a:ext cx="10695969" cy="4525963"/>
          </a:xfrm>
        </p:spPr>
        <p:txBody>
          <a:bodyPr>
            <a:normAutofit/>
          </a:bodyPr>
          <a:lstStyle/>
          <a:p>
            <a:r>
              <a:rPr lang="en-US" b="1" dirty="0">
                <a:effectLst>
                  <a:outerShdw blurRad="38100" dist="38100" dir="2700000" algn="tl">
                    <a:srgbClr val="000000">
                      <a:alpha val="43137"/>
                    </a:srgbClr>
                  </a:outerShdw>
                </a:effectLst>
              </a:rPr>
              <a:t>Introduction</a:t>
            </a:r>
          </a:p>
          <a:p>
            <a:r>
              <a:rPr lang="en-US" b="1" dirty="0">
                <a:effectLst>
                  <a:outerShdw blurRad="38100" dist="38100" dir="2700000" algn="tl">
                    <a:srgbClr val="000000">
                      <a:alpha val="43137"/>
                    </a:srgbClr>
                  </a:outerShdw>
                </a:effectLst>
              </a:rPr>
              <a:t>Purpose, Objectives  and Application</a:t>
            </a:r>
            <a:endParaRPr lang="en-CA" b="1"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Scope of The Safe Church Regulation</a:t>
            </a:r>
            <a:endParaRPr lang="en-CA" b="1"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Training on standards, policies, processes and procedures</a:t>
            </a:r>
            <a:endParaRPr lang="en-CA" b="1"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The On-line Safe Church Quiz </a:t>
            </a:r>
          </a:p>
          <a:p>
            <a:r>
              <a:rPr lang="en-US" b="1" dirty="0">
                <a:effectLst>
                  <a:outerShdw blurRad="38100" dist="38100" dir="2700000" algn="tl">
                    <a:srgbClr val="000000">
                      <a:alpha val="43137"/>
                    </a:srgbClr>
                  </a:outerShdw>
                </a:effectLst>
              </a:rPr>
              <a:t>Question &amp; Answers</a:t>
            </a:r>
            <a:endParaRPr lang="en-CA" b="1" dirty="0">
              <a:effectLst>
                <a:outerShdw blurRad="38100" dist="38100" dir="2700000" algn="tl">
                  <a:srgbClr val="000000">
                    <a:alpha val="43137"/>
                  </a:srgbClr>
                </a:outerShdw>
              </a:effectLst>
            </a:endParaRPr>
          </a:p>
          <a:p>
            <a:endParaRPr lang="en-CA" b="1" dirty="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3</a:t>
            </a:fld>
            <a:endParaRPr lang="en-CA"/>
          </a:p>
        </p:txBody>
      </p:sp>
    </p:spTree>
    <p:extLst>
      <p:ext uri="{BB962C8B-B14F-4D97-AF65-F5344CB8AC3E}">
        <p14:creationId xmlns:p14="http://schemas.microsoft.com/office/powerpoint/2010/main" val="4073145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b="1" dirty="0">
                <a:effectLst>
                  <a:outerShdw blurRad="38100" dist="38100" dir="2700000" algn="tl">
                    <a:srgbClr val="000000">
                      <a:alpha val="43137"/>
                    </a:srgbClr>
                  </a:outerShdw>
                </a:effectLst>
              </a:rPr>
              <a:t>Introductions</a:t>
            </a:r>
          </a:p>
        </p:txBody>
      </p:sp>
      <p:sp>
        <p:nvSpPr>
          <p:cNvPr id="3" name="Content Placeholder 2"/>
          <p:cNvSpPr>
            <a:spLocks noGrp="1"/>
          </p:cNvSpPr>
          <p:nvPr>
            <p:ph idx="1"/>
          </p:nvPr>
        </p:nvSpPr>
        <p:spPr>
          <a:xfrm>
            <a:off x="838200" y="1600200"/>
            <a:ext cx="10515600" cy="4525963"/>
          </a:xfrm>
        </p:spPr>
        <p:txBody>
          <a:bodyPr>
            <a:normAutofit lnSpcReduction="10000"/>
          </a:bodyPr>
          <a:lstStyle/>
          <a:p>
            <a:r>
              <a:rPr lang="en-CA" b="1" dirty="0">
                <a:effectLst>
                  <a:outerShdw blurRad="38100" dist="38100" dir="2700000" algn="tl">
                    <a:srgbClr val="000000">
                      <a:alpha val="43137"/>
                    </a:srgbClr>
                  </a:outerShdw>
                </a:effectLst>
              </a:rPr>
              <a:t>Presenter:  </a:t>
            </a:r>
          </a:p>
          <a:p>
            <a:pPr marL="0" lvl="1" indent="0">
              <a:buNone/>
            </a:pPr>
            <a:r>
              <a:rPr lang="en-CA" b="1" dirty="0">
                <a:effectLst>
                  <a:outerShdw blurRad="38100" dist="38100" dir="2700000" algn="tl">
                    <a:srgbClr val="000000">
                      <a:alpha val="43137"/>
                    </a:srgbClr>
                  </a:outerShdw>
                </a:effectLst>
              </a:rPr>
              <a:t>	Mr. Jack Walsworth (Prov. Misconduct Officer)</a:t>
            </a:r>
          </a:p>
          <a:p>
            <a:endParaRPr lang="en-CA" b="1" dirty="0">
              <a:effectLst>
                <a:outerShdw blurRad="38100" dist="38100" dir="2700000" algn="tl">
                  <a:srgbClr val="000000">
                    <a:alpha val="43137"/>
                  </a:srgbClr>
                </a:outerShdw>
              </a:effectLst>
            </a:endParaRPr>
          </a:p>
          <a:p>
            <a:r>
              <a:rPr lang="en-CA" b="1" dirty="0">
                <a:effectLst>
                  <a:outerShdw blurRad="38100" dist="38100" dir="2700000" algn="tl">
                    <a:srgbClr val="000000">
                      <a:alpha val="43137"/>
                    </a:srgbClr>
                  </a:outerShdw>
                </a:effectLst>
              </a:rPr>
              <a:t>Available Resources:</a:t>
            </a:r>
          </a:p>
          <a:p>
            <a:pPr lvl="1"/>
            <a:r>
              <a:rPr lang="en-CA" b="1" dirty="0">
                <a:effectLst>
                  <a:outerShdw blurRad="38100" dist="38100" dir="2700000" algn="tl">
                    <a:srgbClr val="000000">
                      <a:alpha val="43137"/>
                    </a:srgbClr>
                  </a:outerShdw>
                </a:effectLst>
              </a:rPr>
              <a:t>Canon Rev. Gordon Redden (Prov. Safe Church Officer; Prov. Clerical Secretary);</a:t>
            </a:r>
          </a:p>
          <a:p>
            <a:pPr lvl="1"/>
            <a:r>
              <a:rPr lang="en-CA" b="1" dirty="0">
                <a:effectLst>
                  <a:outerShdw blurRad="38100" dist="38100" dir="2700000" algn="tl">
                    <a:srgbClr val="000000">
                      <a:alpha val="43137"/>
                    </a:srgbClr>
                  </a:outerShdw>
                </a:effectLst>
              </a:rPr>
              <a:t>Mr. Jack Walsworth </a:t>
            </a:r>
            <a:r>
              <a:rPr lang="en-CA" sz="2200" b="1" dirty="0">
                <a:effectLst>
                  <a:outerShdw blurRad="38100" dist="38100" dir="2700000" algn="tl">
                    <a:srgbClr val="000000">
                      <a:alpha val="43137"/>
                    </a:srgbClr>
                  </a:outerShdw>
                </a:effectLst>
              </a:rPr>
              <a:t>(email: jlwals@nbnet.nb.ca)</a:t>
            </a:r>
            <a:r>
              <a:rPr lang="en-CA" b="1" dirty="0">
                <a:effectLst>
                  <a:outerShdw blurRad="38100" dist="38100" dir="2700000" algn="tl">
                    <a:srgbClr val="000000">
                      <a:alpha val="43137"/>
                    </a:srgbClr>
                  </a:outerShdw>
                </a:effectLst>
              </a:rPr>
              <a:t>; </a:t>
            </a:r>
          </a:p>
          <a:p>
            <a:pPr lvl="1"/>
            <a:r>
              <a:rPr lang="en-CA" b="1" dirty="0">
                <a:effectLst>
                  <a:outerShdw blurRad="38100" dist="38100" dir="2700000" algn="tl">
                    <a:srgbClr val="000000">
                      <a:alpha val="43137"/>
                    </a:srgbClr>
                  </a:outerShdw>
                </a:effectLst>
              </a:rPr>
              <a:t>Canon Mr. Charles Ferris (Provincial Chancellor);</a:t>
            </a:r>
          </a:p>
          <a:p>
            <a:pPr lvl="1"/>
            <a:r>
              <a:rPr lang="en-CA" b="1" dirty="0">
                <a:effectLst>
                  <a:outerShdw blurRad="38100" dist="38100" dir="2700000" algn="tl">
                    <a:srgbClr val="000000">
                      <a:alpha val="43137"/>
                    </a:srgbClr>
                  </a:outerShdw>
                </a:effectLst>
              </a:rPr>
              <a:t>Mrs. Shara Golden (Misconduct Policy/ Human Rights Specialist);</a:t>
            </a:r>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4</a:t>
            </a:fld>
            <a:endParaRPr lang="en-CA"/>
          </a:p>
        </p:txBody>
      </p:sp>
    </p:spTree>
    <p:extLst>
      <p:ext uri="{BB962C8B-B14F-4D97-AF65-F5344CB8AC3E}">
        <p14:creationId xmlns:p14="http://schemas.microsoft.com/office/powerpoint/2010/main" val="326454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effectLst>
                  <a:outerShdw blurRad="38100" dist="38100" dir="2700000" algn="tl">
                    <a:srgbClr val="000000">
                      <a:alpha val="43137"/>
                    </a:srgbClr>
                  </a:outerShdw>
                </a:effectLst>
              </a:rPr>
              <a:t>Purpose of a Safe Church Regulation</a:t>
            </a:r>
          </a:p>
        </p:txBody>
      </p:sp>
      <p:sp>
        <p:nvSpPr>
          <p:cNvPr id="3" name="Content Placeholder 2"/>
          <p:cNvSpPr>
            <a:spLocks noGrp="1"/>
          </p:cNvSpPr>
          <p:nvPr>
            <p:ph idx="1"/>
          </p:nvPr>
        </p:nvSpPr>
        <p:spPr>
          <a:xfrm>
            <a:off x="990600" y="2133600"/>
            <a:ext cx="10591800" cy="3992564"/>
          </a:xfrm>
        </p:spPr>
        <p:txBody>
          <a:bodyPr>
            <a:normAutofit/>
          </a:bodyPr>
          <a:lstStyle/>
          <a:p>
            <a:r>
              <a:rPr lang="en-US" sz="3600" b="1" dirty="0">
                <a:effectLst>
                  <a:outerShdw blurRad="38100" dist="38100" dir="2700000" algn="tl">
                    <a:srgbClr val="000000">
                      <a:alpha val="43137"/>
                    </a:srgbClr>
                  </a:outerShdw>
                </a:effectLst>
              </a:rPr>
              <a:t>The purpose of this Regulation is to promote the mission of the church by providing a safe working, learning and spiritual environment.</a:t>
            </a:r>
            <a:r>
              <a:rPr lang="en-US" sz="4000" b="1" dirty="0">
                <a:effectLst>
                  <a:outerShdw blurRad="38100" dist="38100" dir="2700000" algn="tl">
                    <a:srgbClr val="000000">
                      <a:alpha val="43137"/>
                    </a:srgbClr>
                  </a:outerShdw>
                </a:effectLst>
              </a:rPr>
              <a:t> </a:t>
            </a:r>
            <a:endParaRPr lang="en-CA" sz="4000" b="1" dirty="0">
              <a:effectLst>
                <a:outerShdw blurRad="38100" dist="38100" dir="2700000" algn="tl">
                  <a:srgbClr val="000000">
                    <a:alpha val="43137"/>
                  </a:srgbClr>
                </a:outerShdw>
              </a:effectLst>
            </a:endParaRPr>
          </a:p>
          <a:p>
            <a:endParaRPr lang="en-CA" sz="4000" b="1" dirty="0">
              <a:effectLst>
                <a:outerShdw blurRad="38100" dist="38100" dir="2700000" algn="tl">
                  <a:srgbClr val="000000">
                    <a:alpha val="43137"/>
                  </a:srgbClr>
                </a:outerShdw>
              </a:effectLst>
            </a:endParaRPr>
          </a:p>
          <a:p>
            <a:endParaRPr lang="en-CA" sz="4000" b="1" dirty="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CA" dirty="0"/>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5</a:t>
            </a:fld>
            <a:endParaRPr lang="en-CA"/>
          </a:p>
        </p:txBody>
      </p:sp>
    </p:spTree>
    <p:extLst>
      <p:ext uri="{BB962C8B-B14F-4D97-AF65-F5344CB8AC3E}">
        <p14:creationId xmlns:p14="http://schemas.microsoft.com/office/powerpoint/2010/main" val="3094804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effectLst>
                  <a:outerShdw blurRad="38100" dist="38100" dir="2700000" algn="tl">
                    <a:srgbClr val="000000">
                      <a:alpha val="43137"/>
                    </a:srgbClr>
                  </a:outerShdw>
                </a:effectLst>
              </a:rPr>
              <a:t>Objectives of a Safe Church Regulation</a:t>
            </a:r>
          </a:p>
        </p:txBody>
      </p:sp>
      <p:sp>
        <p:nvSpPr>
          <p:cNvPr id="3" name="Content Placeholder 2"/>
          <p:cNvSpPr>
            <a:spLocks noGrp="1"/>
          </p:cNvSpPr>
          <p:nvPr>
            <p:ph idx="1"/>
          </p:nvPr>
        </p:nvSpPr>
        <p:spPr/>
        <p:txBody>
          <a:bodyPr>
            <a:normAutofit fontScale="55000" lnSpcReduction="20000"/>
          </a:bodyPr>
          <a:lstStyle/>
          <a:p>
            <a:pPr marL="0" indent="0">
              <a:buNone/>
            </a:pPr>
            <a:r>
              <a:rPr lang="en-US" sz="4400" dirty="0">
                <a:effectLst>
                  <a:outerShdw blurRad="38100" dist="38100" dir="2700000" algn="tl">
                    <a:srgbClr val="000000">
                      <a:alpha val="43137"/>
                    </a:srgbClr>
                  </a:outerShdw>
                </a:effectLst>
              </a:rPr>
              <a:t> </a:t>
            </a:r>
            <a:endParaRPr lang="en-CA" sz="4400" dirty="0">
              <a:effectLst>
                <a:outerShdw blurRad="38100" dist="38100" dir="2700000" algn="tl">
                  <a:srgbClr val="000000">
                    <a:alpha val="43137"/>
                  </a:srgbClr>
                </a:outerShdw>
              </a:effectLst>
            </a:endParaRPr>
          </a:p>
          <a:p>
            <a:pPr lvl="0"/>
            <a:r>
              <a:rPr lang="en-US" sz="5800" b="1" dirty="0">
                <a:effectLst>
                  <a:outerShdw blurRad="38100" dist="38100" dir="2700000" algn="tl">
                    <a:srgbClr val="000000">
                      <a:alpha val="43137"/>
                    </a:srgbClr>
                  </a:outerShdw>
                </a:effectLst>
              </a:rPr>
              <a:t>The prevention </a:t>
            </a:r>
            <a:r>
              <a:rPr lang="en-US" sz="5100" dirty="0">
                <a:effectLst>
                  <a:outerShdw blurRad="38100" dist="38100" dir="2700000" algn="tl">
                    <a:srgbClr val="000000">
                      <a:alpha val="43137"/>
                    </a:srgbClr>
                  </a:outerShdw>
                </a:effectLst>
              </a:rPr>
              <a:t>of misconduct towards anyone including children, youth and vulnerable adults by applying effective processes to ensure the church is a safe place for all people</a:t>
            </a:r>
            <a:r>
              <a:rPr lang="en-US" sz="5100" b="1" dirty="0">
                <a:effectLst>
                  <a:outerShdw blurRad="38100" dist="38100" dir="2700000" algn="tl">
                    <a:srgbClr val="000000">
                      <a:alpha val="43137"/>
                    </a:srgbClr>
                  </a:outerShdw>
                </a:effectLst>
              </a:rPr>
              <a:t> </a:t>
            </a:r>
            <a:r>
              <a:rPr lang="en-US" sz="5100" dirty="0">
                <a:effectLst>
                  <a:outerShdw blurRad="38100" dist="38100" dir="2700000" algn="tl">
                    <a:srgbClr val="000000">
                      <a:alpha val="43137"/>
                    </a:srgbClr>
                  </a:outerShdw>
                </a:effectLst>
              </a:rPr>
              <a:t>including Clergy, lay-leaders, Provincial staff, and other volunteers;</a:t>
            </a:r>
            <a:endParaRPr lang="en-CA" sz="5100" dirty="0">
              <a:effectLst>
                <a:outerShdw blurRad="38100" dist="38100" dir="2700000" algn="tl">
                  <a:srgbClr val="000000">
                    <a:alpha val="43137"/>
                  </a:srgbClr>
                </a:outerShdw>
              </a:effectLst>
            </a:endParaRPr>
          </a:p>
          <a:p>
            <a:pPr marL="0" indent="0">
              <a:buNone/>
            </a:pPr>
            <a:r>
              <a:rPr lang="en-US" sz="5100" b="1" dirty="0">
                <a:effectLst>
                  <a:outerShdw blurRad="38100" dist="38100" dir="2700000" algn="tl">
                    <a:srgbClr val="000000">
                      <a:alpha val="43137"/>
                    </a:srgbClr>
                  </a:outerShdw>
                </a:effectLst>
              </a:rPr>
              <a:t> </a:t>
            </a:r>
            <a:endParaRPr lang="en-CA" sz="5100" dirty="0">
              <a:effectLst>
                <a:outerShdw blurRad="38100" dist="38100" dir="2700000" algn="tl">
                  <a:srgbClr val="000000">
                    <a:alpha val="43137"/>
                  </a:srgbClr>
                </a:outerShdw>
              </a:effectLst>
            </a:endParaRPr>
          </a:p>
          <a:p>
            <a:pPr lvl="0"/>
            <a:r>
              <a:rPr lang="en-US" sz="5800" b="1" dirty="0">
                <a:effectLst>
                  <a:outerShdw blurRad="38100" dist="38100" dir="2700000" algn="tl">
                    <a:srgbClr val="000000">
                      <a:alpha val="43137"/>
                    </a:srgbClr>
                  </a:outerShdw>
                </a:effectLst>
              </a:rPr>
              <a:t>The protection </a:t>
            </a:r>
            <a:r>
              <a:rPr lang="en-US" sz="5100" dirty="0">
                <a:effectLst>
                  <a:outerShdw blurRad="38100" dist="38100" dir="2700000" algn="tl">
                    <a:srgbClr val="000000">
                      <a:alpha val="43137"/>
                    </a:srgbClr>
                  </a:outerShdw>
                </a:effectLst>
              </a:rPr>
              <a:t>of all members of the church community from misconduct, particularly children, youth and vulnerable adults; and</a:t>
            </a:r>
            <a:endParaRPr lang="en-CA" sz="5100" dirty="0">
              <a:effectLst>
                <a:outerShdw blurRad="38100" dist="38100" dir="2700000" algn="tl">
                  <a:srgbClr val="000000">
                    <a:alpha val="43137"/>
                  </a:srgbClr>
                </a:outerShdw>
              </a:effectLst>
            </a:endParaRPr>
          </a:p>
          <a:p>
            <a:endParaRPr lang="en-CA" sz="5100" dirty="0">
              <a:effectLst>
                <a:outerShdw blurRad="38100" dist="38100" dir="2700000" algn="tl">
                  <a:srgbClr val="000000">
                    <a:alpha val="43137"/>
                  </a:srgbClr>
                </a:outerShdw>
              </a:effectLst>
            </a:endParaRPr>
          </a:p>
          <a:p>
            <a:pPr lvl="0"/>
            <a:r>
              <a:rPr lang="en-US" sz="5800" b="1" dirty="0">
                <a:effectLst>
                  <a:outerShdw blurRad="38100" dist="38100" dir="2700000" algn="tl">
                    <a:srgbClr val="000000">
                      <a:alpha val="43137"/>
                    </a:srgbClr>
                  </a:outerShdw>
                </a:effectLst>
              </a:rPr>
              <a:t>The legal protection </a:t>
            </a:r>
            <a:r>
              <a:rPr lang="en-US" sz="5100" dirty="0">
                <a:effectLst>
                  <a:outerShdw blurRad="38100" dist="38100" dir="2700000" algn="tl">
                    <a:srgbClr val="000000">
                      <a:alpha val="43137"/>
                    </a:srgbClr>
                  </a:outerShdw>
                </a:effectLst>
              </a:rPr>
              <a:t>of the Ecclesiastical Province of Canada and its leadership.</a:t>
            </a:r>
            <a:endParaRPr lang="en-CA" sz="5100" dirty="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6</a:t>
            </a:fld>
            <a:endParaRPr lang="en-CA"/>
          </a:p>
        </p:txBody>
      </p:sp>
    </p:spTree>
    <p:extLst>
      <p:ext uri="{BB962C8B-B14F-4D97-AF65-F5344CB8AC3E}">
        <p14:creationId xmlns:p14="http://schemas.microsoft.com/office/powerpoint/2010/main" val="3115608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effectLst>
                  <a:outerShdw blurRad="38100" dist="38100" dir="2700000" algn="tl">
                    <a:srgbClr val="000000">
                      <a:alpha val="43137"/>
                    </a:srgbClr>
                  </a:outerShdw>
                </a:effectLst>
              </a:rPr>
              <a:t>Application of a </a:t>
            </a:r>
            <a:br>
              <a:rPr lang="en-CA" b="1" dirty="0">
                <a:effectLst>
                  <a:outerShdw blurRad="38100" dist="38100" dir="2700000" algn="tl">
                    <a:srgbClr val="000000">
                      <a:alpha val="43137"/>
                    </a:srgbClr>
                  </a:outerShdw>
                </a:effectLst>
              </a:rPr>
            </a:br>
            <a:r>
              <a:rPr lang="en-CA" b="1" dirty="0">
                <a:effectLst>
                  <a:outerShdw blurRad="38100" dist="38100" dir="2700000" algn="tl">
                    <a:srgbClr val="000000">
                      <a:alpha val="43137"/>
                    </a:srgbClr>
                  </a:outerShdw>
                </a:effectLst>
              </a:rPr>
              <a:t>Safe Church Regulation</a:t>
            </a:r>
          </a:p>
        </p:txBody>
      </p:sp>
      <p:sp>
        <p:nvSpPr>
          <p:cNvPr id="3" name="Content Placeholder 2"/>
          <p:cNvSpPr>
            <a:spLocks noGrp="1"/>
          </p:cNvSpPr>
          <p:nvPr>
            <p:ph idx="1"/>
          </p:nvPr>
        </p:nvSpPr>
        <p:spPr/>
        <p:txBody>
          <a:bodyPr>
            <a:normAutofit fontScale="92500" lnSpcReduction="10000"/>
          </a:bodyPr>
          <a:lstStyle/>
          <a:p>
            <a:r>
              <a:rPr lang="en-US" b="1" dirty="0">
                <a:effectLst>
                  <a:outerShdw blurRad="38100" dist="38100" dir="2700000" algn="tl">
                    <a:srgbClr val="000000">
                      <a:alpha val="43137"/>
                    </a:srgbClr>
                  </a:outerShdw>
                </a:effectLst>
              </a:rPr>
              <a:t>This regulation applies to, but is not limited to, the Provincial Synod, including its officers and employees, members of the Provincial Council and its committees.</a:t>
            </a:r>
            <a:endParaRPr lang="en-CA" b="1" dirty="0">
              <a:effectLst>
                <a:outerShdw blurRad="38100" dist="38100" dir="2700000" algn="tl">
                  <a:srgbClr val="000000">
                    <a:alpha val="43137"/>
                  </a:srgbClr>
                </a:outerShdw>
              </a:effectLst>
            </a:endParaRPr>
          </a:p>
          <a:p>
            <a:pPr marL="0" indent="0">
              <a:buNone/>
            </a:pPr>
            <a:r>
              <a:rPr lang="en-US" sz="1900" b="1" dirty="0">
                <a:effectLst>
                  <a:outerShdw blurRad="38100" dist="38100" dir="2700000" algn="tl">
                    <a:srgbClr val="000000">
                      <a:alpha val="43137"/>
                    </a:srgbClr>
                  </a:outerShdw>
                </a:effectLst>
              </a:rPr>
              <a:t> </a:t>
            </a:r>
            <a:endParaRPr lang="en-CA" sz="1900" b="1"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This regulation applies equally to the church community and other groups using church facilities and/or participating in church programs or events.</a:t>
            </a:r>
            <a:endParaRPr lang="en-CA" b="1" dirty="0">
              <a:effectLst>
                <a:outerShdw blurRad="38100" dist="38100" dir="2700000" algn="tl">
                  <a:srgbClr val="000000">
                    <a:alpha val="43137"/>
                  </a:srgbClr>
                </a:outerShdw>
              </a:effectLst>
            </a:endParaRPr>
          </a:p>
          <a:p>
            <a:pPr marL="0" indent="0">
              <a:buNone/>
            </a:pPr>
            <a:r>
              <a:rPr lang="en-US" sz="1500" b="1" dirty="0">
                <a:effectLst>
                  <a:outerShdw blurRad="38100" dist="38100" dir="2700000" algn="tl">
                    <a:srgbClr val="000000">
                      <a:alpha val="43137"/>
                    </a:srgbClr>
                  </a:outerShdw>
                </a:effectLst>
              </a:rPr>
              <a:t> </a:t>
            </a:r>
            <a:endParaRPr lang="en-CA" sz="900" b="1"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The Province of Canada shall adopt and comply with the processes, procedures and standards as set out in Schedule C of this Regulation.</a:t>
            </a:r>
            <a:endParaRPr lang="en-CA" b="1" dirty="0">
              <a:effectLst>
                <a:outerShdw blurRad="38100" dist="38100" dir="2700000" algn="tl">
                  <a:srgbClr val="000000">
                    <a:alpha val="43137"/>
                  </a:srgbClr>
                </a:outerShdw>
              </a:effectLst>
            </a:endParaRPr>
          </a:p>
          <a:p>
            <a:endParaRPr lang="en-CA" b="1" dirty="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7</a:t>
            </a:fld>
            <a:endParaRPr lang="en-CA"/>
          </a:p>
        </p:txBody>
      </p:sp>
    </p:spTree>
    <p:extLst>
      <p:ext uri="{BB962C8B-B14F-4D97-AF65-F5344CB8AC3E}">
        <p14:creationId xmlns:p14="http://schemas.microsoft.com/office/powerpoint/2010/main" val="2526260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effectLst>
                  <a:outerShdw blurRad="38100" dist="38100" dir="2700000" algn="tl">
                    <a:srgbClr val="000000">
                      <a:alpha val="43137"/>
                    </a:srgbClr>
                  </a:outerShdw>
                </a:effectLst>
              </a:rPr>
              <a:t>Scope of The </a:t>
            </a:r>
            <a:br>
              <a:rPr lang="en-CA" b="1" dirty="0">
                <a:effectLst>
                  <a:outerShdw blurRad="38100" dist="38100" dir="2700000" algn="tl">
                    <a:srgbClr val="000000">
                      <a:alpha val="43137"/>
                    </a:srgbClr>
                  </a:outerShdw>
                </a:effectLst>
              </a:rPr>
            </a:br>
            <a:r>
              <a:rPr lang="en-CA" b="1" dirty="0">
                <a:effectLst>
                  <a:outerShdw blurRad="38100" dist="38100" dir="2700000" algn="tl">
                    <a:srgbClr val="000000">
                      <a:alpha val="43137"/>
                    </a:srgbClr>
                  </a:outerShdw>
                </a:effectLst>
              </a:rPr>
              <a:t>Provincial Safe Church Regulation (1)</a:t>
            </a:r>
          </a:p>
        </p:txBody>
      </p:sp>
      <p:sp>
        <p:nvSpPr>
          <p:cNvPr id="3" name="Content Placeholder 2"/>
          <p:cNvSpPr>
            <a:spLocks noGrp="1"/>
          </p:cNvSpPr>
          <p:nvPr>
            <p:ph idx="1"/>
          </p:nvPr>
        </p:nvSpPr>
        <p:spPr>
          <a:xfrm>
            <a:off x="609600" y="1981200"/>
            <a:ext cx="10972800" cy="4495800"/>
          </a:xfrm>
        </p:spPr>
        <p:txBody>
          <a:bodyPr>
            <a:normAutofit lnSpcReduction="10000"/>
          </a:bodyPr>
          <a:lstStyle/>
          <a:p>
            <a:pPr marL="0" indent="0">
              <a:buNone/>
            </a:pPr>
            <a:r>
              <a:rPr lang="en-US" sz="3600" b="1" dirty="0">
                <a:effectLst>
                  <a:outerShdw blurRad="38100" dist="38100" dir="2700000" algn="tl">
                    <a:srgbClr val="000000">
                      <a:alpha val="43137"/>
                    </a:srgbClr>
                  </a:outerShdw>
                </a:effectLst>
              </a:rPr>
              <a:t>Part 1: </a:t>
            </a:r>
            <a:r>
              <a:rPr lang="en-US" dirty="0">
                <a:effectLst>
                  <a:outerShdw blurRad="38100" dist="38100" dir="2700000" algn="tl">
                    <a:srgbClr val="000000">
                      <a:alpha val="43137"/>
                    </a:srgbClr>
                  </a:outerShdw>
                </a:effectLst>
              </a:rPr>
              <a:t>Purpose, Objectives, Application and Definitions;</a:t>
            </a:r>
            <a:endParaRPr lang="en-CA" dirty="0">
              <a:effectLst>
                <a:outerShdw blurRad="38100" dist="38100" dir="2700000" algn="tl">
                  <a:srgbClr val="000000">
                    <a:alpha val="43137"/>
                  </a:srgbClr>
                </a:outerShdw>
              </a:effectLst>
            </a:endParaRPr>
          </a:p>
          <a:p>
            <a:pPr marL="0" indent="0">
              <a:buNone/>
            </a:pPr>
            <a:r>
              <a:rPr lang="en-US" sz="3600" b="1" dirty="0">
                <a:effectLst>
                  <a:outerShdw blurRad="38100" dist="38100" dir="2700000" algn="tl">
                    <a:srgbClr val="000000">
                      <a:alpha val="43137"/>
                    </a:srgbClr>
                  </a:outerShdw>
                </a:effectLst>
              </a:rPr>
              <a:t>Part 2: </a:t>
            </a:r>
            <a:r>
              <a:rPr lang="en-US" dirty="0">
                <a:effectLst>
                  <a:outerShdw blurRad="38100" dist="38100" dir="2700000" algn="tl">
                    <a:srgbClr val="000000">
                      <a:alpha val="43137"/>
                    </a:srgbClr>
                  </a:outerShdw>
                </a:effectLst>
              </a:rPr>
              <a:t>Administration, Information Management </a:t>
            </a:r>
          </a:p>
          <a:p>
            <a:pPr marL="0" indent="0">
              <a:buNone/>
            </a:pPr>
            <a:r>
              <a:rPr lang="en-US" dirty="0">
                <a:effectLst>
                  <a:outerShdw blurRad="38100" dist="38100" dir="2700000" algn="tl">
                    <a:srgbClr val="000000">
                      <a:alpha val="43137"/>
                    </a:srgbClr>
                  </a:outerShdw>
                </a:effectLst>
              </a:rPr>
              <a:t>		and Privacy Protection</a:t>
            </a:r>
            <a:endParaRPr lang="en-CA" dirty="0">
              <a:effectLst>
                <a:outerShdw blurRad="38100" dist="38100" dir="2700000" algn="tl">
                  <a:srgbClr val="000000">
                    <a:alpha val="43137"/>
                  </a:srgbClr>
                </a:outerShdw>
              </a:effectLst>
            </a:endParaRPr>
          </a:p>
          <a:p>
            <a:pPr marL="0" indent="0">
              <a:buNone/>
            </a:pPr>
            <a:r>
              <a:rPr lang="en-US" sz="3600" b="1" dirty="0">
                <a:effectLst>
                  <a:outerShdw blurRad="38100" dist="38100" dir="2700000" algn="tl">
                    <a:srgbClr val="000000">
                      <a:alpha val="43137"/>
                    </a:srgbClr>
                  </a:outerShdw>
                </a:effectLst>
              </a:rPr>
              <a:t>Part 3: </a:t>
            </a:r>
            <a:r>
              <a:rPr lang="en-US" dirty="0">
                <a:effectLst>
                  <a:outerShdw blurRad="38100" dist="38100" dir="2700000" algn="tl">
                    <a:srgbClr val="000000">
                      <a:alpha val="43137"/>
                    </a:srgbClr>
                  </a:outerShdw>
                </a:effectLst>
              </a:rPr>
              <a:t>Risk Management:</a:t>
            </a:r>
          </a:p>
          <a:p>
            <a:pPr marL="0" indent="0">
              <a:buNone/>
            </a:pPr>
            <a:r>
              <a:rPr lang="en-US" sz="3600" b="1" dirty="0">
                <a:effectLst>
                  <a:outerShdw blurRad="38100" dist="38100" dir="2700000" algn="tl">
                    <a:srgbClr val="000000">
                      <a:alpha val="43137"/>
                    </a:srgbClr>
                  </a:outerShdw>
                </a:effectLst>
              </a:rPr>
              <a:t>Schedule A: </a:t>
            </a:r>
            <a:r>
              <a:rPr lang="en-US" dirty="0">
                <a:effectLst>
                  <a:outerShdw blurRad="38100" dist="38100" dir="2700000" algn="tl">
                    <a:srgbClr val="000000">
                      <a:alpha val="43137"/>
                    </a:srgbClr>
                  </a:outerShdw>
                </a:effectLst>
              </a:rPr>
              <a:t>Misconduct Policy</a:t>
            </a:r>
          </a:p>
          <a:p>
            <a:pPr marL="0" indent="0">
              <a:buNone/>
            </a:pPr>
            <a:r>
              <a:rPr lang="en-CA" sz="3600" b="1" dirty="0">
                <a:effectLst>
                  <a:outerShdw blurRad="38100" dist="38100" dir="2700000" algn="tl">
                    <a:srgbClr val="000000">
                      <a:alpha val="43137"/>
                    </a:srgbClr>
                  </a:outerShdw>
                </a:effectLst>
              </a:rPr>
              <a:t>Schedule B: </a:t>
            </a:r>
            <a:r>
              <a:rPr lang="en-CA" dirty="0">
                <a:effectLst>
                  <a:outerShdw blurRad="38100" dist="38100" dir="2700000" algn="tl">
                    <a:srgbClr val="000000">
                      <a:alpha val="43137"/>
                    </a:srgbClr>
                  </a:outerShdw>
                </a:effectLst>
              </a:rPr>
              <a:t>Privacy Policy</a:t>
            </a:r>
          </a:p>
          <a:p>
            <a:pPr marL="0" indent="0">
              <a:buNone/>
            </a:pPr>
            <a:r>
              <a:rPr lang="en-CA" sz="3600" b="1" dirty="0">
                <a:effectLst>
                  <a:outerShdw blurRad="38100" dist="38100" dir="2700000" algn="tl">
                    <a:srgbClr val="000000">
                      <a:alpha val="43137"/>
                    </a:srgbClr>
                  </a:outerShdw>
                </a:effectLst>
              </a:rPr>
              <a:t>Schedule C: </a:t>
            </a:r>
            <a:r>
              <a:rPr lang="en-CA" dirty="0">
                <a:effectLst>
                  <a:outerShdw blurRad="38100" dist="38100" dir="2700000" algn="tl">
                    <a:srgbClr val="000000">
                      <a:alpha val="43137"/>
                    </a:srgbClr>
                  </a:outerShdw>
                </a:effectLst>
              </a:rPr>
              <a:t>Model Diocesan Safe Church Reg.</a:t>
            </a:r>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8</a:t>
            </a:fld>
            <a:endParaRPr lang="en-CA"/>
          </a:p>
        </p:txBody>
      </p:sp>
    </p:spTree>
    <p:extLst>
      <p:ext uri="{BB962C8B-B14F-4D97-AF65-F5344CB8AC3E}">
        <p14:creationId xmlns:p14="http://schemas.microsoft.com/office/powerpoint/2010/main" val="1345031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effectLst>
                  <a:outerShdw blurRad="38100" dist="38100" dir="2700000" algn="tl">
                    <a:srgbClr val="000000">
                      <a:alpha val="43137"/>
                    </a:srgbClr>
                  </a:outerShdw>
                </a:effectLst>
              </a:rPr>
              <a:t>Scope of The </a:t>
            </a:r>
            <a:br>
              <a:rPr lang="en-CA" b="1" dirty="0">
                <a:effectLst>
                  <a:outerShdw blurRad="38100" dist="38100" dir="2700000" algn="tl">
                    <a:srgbClr val="000000">
                      <a:alpha val="43137"/>
                    </a:srgbClr>
                  </a:outerShdw>
                </a:effectLst>
              </a:rPr>
            </a:br>
            <a:r>
              <a:rPr lang="en-CA" b="1" dirty="0">
                <a:effectLst>
                  <a:outerShdw blurRad="38100" dist="38100" dir="2700000" algn="tl">
                    <a:srgbClr val="000000">
                      <a:alpha val="43137"/>
                    </a:srgbClr>
                  </a:outerShdw>
                </a:effectLst>
              </a:rPr>
              <a:t>Provincial Safe Church Regulation (2)</a:t>
            </a:r>
          </a:p>
        </p:txBody>
      </p:sp>
      <p:sp>
        <p:nvSpPr>
          <p:cNvPr id="3" name="Content Placeholder 2"/>
          <p:cNvSpPr>
            <a:spLocks noGrp="1"/>
          </p:cNvSpPr>
          <p:nvPr>
            <p:ph idx="1"/>
          </p:nvPr>
        </p:nvSpPr>
        <p:spPr/>
        <p:txBody>
          <a:bodyPr>
            <a:normAutofit/>
          </a:bodyPr>
          <a:lstStyle/>
          <a:p>
            <a:pPr marL="0" indent="0">
              <a:buNone/>
            </a:pPr>
            <a:endParaRPr lang="en-CA"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The components of Part 3 (Risk Management) </a:t>
            </a:r>
            <a:r>
              <a:rPr lang="en-US" dirty="0">
                <a:effectLst>
                  <a:outerShdw blurRad="38100" dist="38100" dir="2700000" algn="tl">
                    <a:srgbClr val="000000">
                      <a:alpha val="43137"/>
                    </a:srgbClr>
                  </a:outerShdw>
                </a:effectLst>
              </a:rPr>
              <a:t>shall include:</a:t>
            </a:r>
            <a:endParaRPr lang="en-CA"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Risk identification and Assessment;</a:t>
            </a:r>
            <a:endParaRPr lang="en-CA"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Program and Safety Standards; </a:t>
            </a:r>
            <a:endParaRPr lang="en-CA"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Human Resources Standards;</a:t>
            </a:r>
            <a:endParaRPr lang="en-CA"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Facilities Standards;</a:t>
            </a:r>
            <a:endParaRPr lang="en-CA" dirty="0">
              <a:effectLst>
                <a:outerShdw blurRad="38100" dist="38100" dir="2700000" algn="tl">
                  <a:srgbClr val="000000">
                    <a:alpha val="43137"/>
                  </a:srgbClr>
                </a:outerShdw>
              </a:effectLst>
            </a:endParaRPr>
          </a:p>
          <a:p>
            <a:pPr lvl="1"/>
            <a:r>
              <a:rPr lang="en-US" dirty="0">
                <a:effectLst>
                  <a:outerShdw blurRad="38100" dist="38100" dir="2700000" algn="tl">
                    <a:srgbClr val="000000">
                      <a:alpha val="43137"/>
                    </a:srgbClr>
                  </a:outerShdw>
                </a:effectLst>
              </a:rPr>
              <a:t>Transportations Standards.</a:t>
            </a:r>
            <a:endParaRPr lang="en-CA" dirty="0">
              <a:effectLst>
                <a:outerShdw blurRad="38100" dist="38100" dir="2700000" algn="tl">
                  <a:srgbClr val="000000">
                    <a:alpha val="43137"/>
                  </a:srgbClr>
                </a:outerShdw>
              </a:effectLst>
            </a:endParaRPr>
          </a:p>
          <a:p>
            <a:endParaRPr lang="en-CA" dirty="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CA"/>
              <a:t>2018 June 8-10</a:t>
            </a:r>
          </a:p>
        </p:txBody>
      </p:sp>
      <p:sp>
        <p:nvSpPr>
          <p:cNvPr id="5" name="Footer Placeholder 4"/>
          <p:cNvSpPr>
            <a:spLocks noGrp="1"/>
          </p:cNvSpPr>
          <p:nvPr>
            <p:ph type="ftr" sz="quarter" idx="11"/>
          </p:nvPr>
        </p:nvSpPr>
        <p:spPr/>
        <p:txBody>
          <a:bodyPr/>
          <a:lstStyle/>
          <a:p>
            <a:r>
              <a:rPr lang="en-CA"/>
              <a:t>Provincial Synod</a:t>
            </a:r>
          </a:p>
        </p:txBody>
      </p:sp>
      <p:sp>
        <p:nvSpPr>
          <p:cNvPr id="6" name="Slide Number Placeholder 5"/>
          <p:cNvSpPr>
            <a:spLocks noGrp="1"/>
          </p:cNvSpPr>
          <p:nvPr>
            <p:ph type="sldNum" sz="quarter" idx="12"/>
          </p:nvPr>
        </p:nvSpPr>
        <p:spPr/>
        <p:txBody>
          <a:bodyPr/>
          <a:lstStyle/>
          <a:p>
            <a:fld id="{0B530B8B-4633-44F0-BFCC-6BB1E6256C26}" type="slidenum">
              <a:rPr lang="en-CA" smtClean="0"/>
              <a:t>9</a:t>
            </a:fld>
            <a:endParaRPr lang="en-CA"/>
          </a:p>
        </p:txBody>
      </p:sp>
    </p:spTree>
    <p:extLst>
      <p:ext uri="{BB962C8B-B14F-4D97-AF65-F5344CB8AC3E}">
        <p14:creationId xmlns:p14="http://schemas.microsoft.com/office/powerpoint/2010/main" val="1681949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617</TotalTime>
  <Words>1258</Words>
  <Application>Microsoft Office PowerPoint</Application>
  <PresentationFormat>Widescreen</PresentationFormat>
  <Paragraphs>267</Paragraphs>
  <Slides>26</Slides>
  <Notes>20</Notes>
  <HiddenSlides>5</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Century Gothic</vt:lpstr>
      <vt:lpstr>Times New Roman</vt:lpstr>
      <vt:lpstr>Office Theme</vt:lpstr>
      <vt:lpstr>Welcome</vt:lpstr>
      <vt:lpstr>The Safe Church Regulation: </vt:lpstr>
      <vt:lpstr>Presentation Outline (30 minutes)</vt:lpstr>
      <vt:lpstr>Introductions</vt:lpstr>
      <vt:lpstr>Purpose of a Safe Church Regulation</vt:lpstr>
      <vt:lpstr>Objectives of a Safe Church Regulation</vt:lpstr>
      <vt:lpstr>Application of a  Safe Church Regulation</vt:lpstr>
      <vt:lpstr>Scope of The  Provincial Safe Church Regulation (1)</vt:lpstr>
      <vt:lpstr>Scope of The  Provincial Safe Church Regulation (2)</vt:lpstr>
      <vt:lpstr>Scope of The  Provincial Safe Church Regulation (3)</vt:lpstr>
      <vt:lpstr>Scope of The  Provincial Safe Church Regulation (4)</vt:lpstr>
      <vt:lpstr>Scope of The  Provincial Safe Church Regulation (5)</vt:lpstr>
      <vt:lpstr>Scope of The  Provincial Safe Church Regulation (6)</vt:lpstr>
      <vt:lpstr>Scope of The  Provincial Safe Church Regulation (7)</vt:lpstr>
      <vt:lpstr>Scope of The  Provincial Safe Church Regulation (8)</vt:lpstr>
      <vt:lpstr>Scope of The  Provincial Safe Church Regulation (9)</vt:lpstr>
      <vt:lpstr>Provincial Misconduct Policy</vt:lpstr>
      <vt:lpstr>Provincial Misconduct Policy (2)</vt:lpstr>
      <vt:lpstr>Provincial Misconduct Policy (3)</vt:lpstr>
      <vt:lpstr>Provincial Misconduct Policy: Principles</vt:lpstr>
      <vt:lpstr>Provincial Misconduct Policy: Principles (2)</vt:lpstr>
      <vt:lpstr>Provincial Misconduct Policy: Principles (3)</vt:lpstr>
      <vt:lpstr>Training on Safe Church</vt:lpstr>
      <vt:lpstr>On-Line Provincial Safe Church Quiz</vt:lpstr>
      <vt:lpstr>Safe Church Scenario</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 Church</dc:title>
  <dc:creator>Jack</dc:creator>
  <cp:lastModifiedBy>Jan and Don Connors</cp:lastModifiedBy>
  <cp:revision>53</cp:revision>
  <dcterms:created xsi:type="dcterms:W3CDTF">2018-05-26T09:51:07Z</dcterms:created>
  <dcterms:modified xsi:type="dcterms:W3CDTF">2018-06-09T00:10:23Z</dcterms:modified>
</cp:coreProperties>
</file>